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notesSlides/notesSlide2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_rels/notesSlide15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40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presProps.xml" ContentType="application/vnd.openxmlformats-officedocument.presentationml.presPro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_rels/slideLayout3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6.xml.rels" ContentType="application/vnd.openxmlformats-package.relationships+xml"/>
  <Override PartName="/ppt/slideLayouts/slideLayout2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46.xml" ContentType="application/vnd.openxmlformats-officedocument.presentationml.slide+xml"/>
  <Override PartName="/ppt/slides/slide28.xml" ContentType="application/vnd.openxmlformats-officedocument.presentationml.slide+xml"/>
  <Override PartName="/ppt/slides/slide45.xml" ContentType="application/vnd.openxmlformats-officedocument.presentationml.slide+xml"/>
  <Override PartName="/ppt/slides/slide27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36.xml" ContentType="application/vnd.openxmlformats-officedocument.presentationml.slide+xml"/>
  <Override PartName="/ppt/slides/slide26.xml" ContentType="application/vnd.openxmlformats-officedocument.presentationml.slide+xml"/>
  <Override PartName="/ppt/slides/slide43.xml" ContentType="application/vnd.openxmlformats-officedocument.presentationml.slide+xml"/>
  <Override PartName="/ppt/slides/slide18.xml" ContentType="application/vnd.openxmlformats-officedocument.presentationml.slide+xml"/>
  <Override PartName="/ppt/slides/slide35.xml" ContentType="application/vnd.openxmlformats-officedocument.presentationml.slide+xml"/>
  <Override PartName="/ppt/slides/slide52.xml" ContentType="application/vnd.openxmlformats-officedocument.presentationml.slide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23.xml.rels" ContentType="application/vnd.openxmlformats-package.relationships+xml"/>
  <Override PartName="/ppt/slides/_rels/slide40.xml.rels" ContentType="application/vnd.openxmlformats-package.relationships+xml"/>
  <Override PartName="/ppt/slides/_rels/slide15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14.xml.rels" ContentType="application/vnd.openxmlformats-package.relationships+xml"/>
  <Override PartName="/ppt/slides/_rels/slide3.xml.rels" ContentType="application/vnd.openxmlformats-package.relationships+xml"/>
  <Override PartName="/ppt/slides/_rels/slide47.xml.rels" ContentType="application/vnd.openxmlformats-package.relationships+xml"/>
  <Override PartName="/ppt/slides/_rels/slide38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_rels/slide49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9.xml.rels" ContentType="application/vnd.openxmlformats-package.relationships+xml"/>
  <Override PartName="/ppt/slides/_rels/slide48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43.xml.rels" ContentType="application/vnd.openxmlformats-package.relationships+xml"/>
  <Override PartName="/ppt/slides/_rels/slide26.xml.rels" ContentType="application/vnd.openxmlformats-package.relationships+xml"/>
  <Override PartName="/ppt/slides/_rels/slide25.xml.rels" ContentType="application/vnd.openxmlformats-package.relationships+xml"/>
  <Override PartName="/ppt/slides/_rels/slide42.xml.rels" ContentType="application/vnd.openxmlformats-package.relationships+xml"/>
  <Override PartName="/ppt/slides/_rels/slide17.xml.rels" ContentType="application/vnd.openxmlformats-package.relationships+xml"/>
  <Override PartName="/ppt/slides/_rels/slide51.xml.rels" ContentType="application/vnd.openxmlformats-package.relationships+xml"/>
  <Override PartName="/ppt/slides/_rels/slide34.xml.rels" ContentType="application/vnd.openxmlformats-package.relationships+xml"/>
  <Override PartName="/ppt/slides/_rels/slide6.xml.rels" ContentType="application/vnd.openxmlformats-package.relationships+xml"/>
  <Override PartName="/ppt/slides/_rels/slide35.xml.rels" ContentType="application/vnd.openxmlformats-package.relationships+xml"/>
  <Override PartName="/ppt/slides/_rels/slide18.xml.rels" ContentType="application/vnd.openxmlformats-package.relationships+xml"/>
  <Override PartName="/ppt/slides/_rels/slide52.xml.rels" ContentType="application/vnd.openxmlformats-package.relationships+xml"/>
  <Override PartName="/ppt/slides/_rels/slide19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4.xml.rels" ContentType="application/vnd.openxmlformats-package.relationships+xml"/>
  <Override PartName="/ppt/slides/_rels/slide21.xml.rels" ContentType="application/vnd.openxmlformats-package.relationships+xml"/>
  <Override PartName="/ppt/slides/_rels/slide28.xml.rels" ContentType="application/vnd.openxmlformats-package.relationships+xml"/>
  <Override PartName="/ppt/slides/_rels/slide1.xml.rels" ContentType="application/vnd.openxmlformats-package.relationships+xml"/>
  <Override PartName="/ppt/slides/_rels/slide45.xml.rels" ContentType="application/vnd.openxmlformats-package.relationships+xml"/>
  <Override PartName="/ppt/slides/_rels/slide2.xml.rels" ContentType="application/vnd.openxmlformats-package.relationships+xml"/>
  <Override PartName="/ppt/slides/_rels/slide46.xml.rels" ContentType="application/vnd.openxmlformats-package.relationships+xml"/>
  <Override PartName="/ppt/slides/_rels/slide29.xml.rels" ContentType="application/vnd.openxmlformats-package.relationships+xml"/>
  <Override PartName="/ppt/slides/_rels/slide41.xml.rels" ContentType="application/vnd.openxmlformats-package.relationships+xml"/>
  <Override PartName="/ppt/slides/_rels/slide24.xml.rels" ContentType="application/vnd.openxmlformats-package.relationships+xml"/>
  <Override PartName="/ppt/slides/_rels/slide33.xml.rels" ContentType="application/vnd.openxmlformats-package.relationships+xml"/>
  <Override PartName="/ppt/slides/_rels/slide50.xml.rels" ContentType="application/vnd.openxmlformats-package.relationships+xml"/>
  <Override PartName="/ppt/slides/_rels/slide16.xml.rels" ContentType="application/vnd.openxmlformats-package.relationships+xml"/>
  <Override PartName="/ppt/slides/_rels/slide39.xml.rels" ContentType="application/vnd.openxmlformats-package.relationships+xml"/>
  <Override PartName="/ppt/slides/_rels/slide13.xml.rels" ContentType="application/vnd.openxmlformats-package.relationships+xml"/>
  <Override PartName="/ppt/slides/_rels/slide30.xml.rels" ContentType="application/vnd.openxmlformats-package.relationships+xml"/>
  <Override PartName="/ppt/slides/slide25.xml" ContentType="application/vnd.openxmlformats-officedocument.presentationml.slide+xml"/>
  <Override PartName="/ppt/slides/slide42.xml" ContentType="application/vnd.openxmlformats-officedocument.presentationml.slide+xml"/>
  <Override PartName="/ppt/slides/slide17.xml" ContentType="application/vnd.openxmlformats-officedocument.presentationml.slide+xml"/>
  <Override PartName="/ppt/slides/slide34.xml" ContentType="application/vnd.openxmlformats-officedocument.presentationml.slide+xml"/>
  <Override PartName="/ppt/slides/slide51.xml" ContentType="application/vnd.openxmlformats-officedocument.presentationml.slide+xml"/>
  <Override PartName="/ppt/slides/slide24.xml" ContentType="application/vnd.openxmlformats-officedocument.presentationml.slide+xml"/>
  <Override PartName="/ppt/slides/slide41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9.xml" ContentType="application/vnd.openxmlformats-officedocument.presentationml.slide+xml"/>
  <Override PartName="/ppt/slides/slide4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38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slides/slide32.xml" ContentType="application/vnd.openxmlformats-officedocument.presentationml.slide+xml"/>
  <Override PartName="/ppt/slides/slide23.xml" ContentType="application/vnd.openxmlformats-officedocument.presentationml.slide+xml"/>
  <Override PartName="/ppt/slides/slide40.xml" ContentType="application/vnd.openxmlformats-officedocument.presentationml.slide+xml"/>
  <Override PartName="/ppt/slides/slide16.xml" ContentType="application/vnd.openxmlformats-officedocument.presentationml.slide+xml"/>
  <Override PartName="/ppt/slides/slide33.xml" ContentType="application/vnd.openxmlformats-officedocument.presentationml.slide+xml"/>
  <Override PartName="/ppt/slides/slide50.xml" ContentType="application/vnd.openxmlformats-officedocument.presentationml.slide+xml"/>
  <Override PartName="/ppt/media/image58.png" ContentType="image/png"/>
  <Override PartName="/ppt/media/image57.jpeg" ContentType="image/jpeg"/>
  <Override PartName="/ppt/media/image43.jpeg" ContentType="image/jpeg"/>
  <Override PartName="/ppt/media/image27.gif" ContentType="image/gif"/>
  <Override PartName="/ppt/media/image6.png" ContentType="image/png"/>
  <Override PartName="/ppt/media/image4.jpeg" ContentType="image/jpeg"/>
  <Override PartName="/ppt/media/image3.jpeg" ContentType="image/jpeg"/>
  <Override PartName="/ppt/media/image14.png" ContentType="image/png"/>
  <Override PartName="/ppt/media/image33.jpeg" ContentType="image/jpeg"/>
  <Override PartName="/ppt/media/image16.jpeg" ContentType="image/jpeg"/>
  <Override PartName="/ppt/media/image17.tif" ContentType="image/tiff"/>
  <Override PartName="/ppt/media/image55.png" ContentType="image/png"/>
  <Override PartName="/ppt/media/image12.png" ContentType="image/png"/>
  <Override PartName="/ppt/media/image24.gif" ContentType="image/gif"/>
  <Override PartName="/ppt/media/image23.jpeg" ContentType="image/jpeg"/>
  <Override PartName="/ppt/media/image5.gif" ContentType="image/gif"/>
  <Override PartName="/ppt/media/image46.png" ContentType="image/png"/>
  <Override PartName="/ppt/media/image29.png" ContentType="image/png"/>
  <Override PartName="/ppt/media/image62.png" ContentType="image/png"/>
  <Override PartName="/ppt/media/image61.png" ContentType="image/png"/>
  <Override PartName="/ppt/media/image48.jpeg" ContentType="image/jpeg"/>
  <Override PartName="/ppt/media/image22.jpeg" ContentType="image/jpeg"/>
  <Override PartName="/ppt/media/image42.png" ContentType="image/png"/>
  <Override PartName="/ppt/media/image18.png" ContentType="image/png"/>
  <Override PartName="/ppt/media/image40.jpeg" ContentType="image/jpeg"/>
  <Override PartName="/ppt/media/image52.png" ContentType="image/png"/>
  <Override PartName="/ppt/media/image35.png" ContentType="image/png"/>
  <Override PartName="/ppt/media/image26.png" ContentType="image/png"/>
  <Override PartName="/ppt/media/image60.png" ContentType="image/png"/>
  <Override PartName="/ppt/media/image2.gif" ContentType="image/gif"/>
  <Override PartName="/ppt/media/image36.png" ContentType="image/png"/>
  <Override PartName="/ppt/media/image19.png" ContentType="image/png"/>
  <Override PartName="/ppt/media/image25.gif" ContentType="image/gif"/>
  <Override PartName="/ppt/media/media28.mp4" ContentType="video/mp4"/>
  <Override PartName="/ppt/media/image21.jpeg" ContentType="image/jpeg"/>
  <Override PartName="/ppt/media/image15.jpeg" ContentType="image/jpeg"/>
  <Override PartName="/ppt/media/image32.jpeg" ContentType="image/jpeg"/>
  <Override PartName="/ppt/media/image39.png" ContentType="image/png"/>
  <Override PartName="/ppt/media/image20.png" ContentType="image/png"/>
  <Override PartName="/ppt/media/image31.gif" ContentType="image/gif"/>
  <Override PartName="/ppt/media/image8.png" ContentType="image/png"/>
  <Override PartName="/ppt/media/image38.jpeg" ContentType="image/jpeg"/>
  <Override PartName="/ppt/media/image56.png" ContentType="image/png"/>
  <Override PartName="/ppt/media/image13.png" ContentType="image/png"/>
  <Override PartName="/ppt/media/image9.png" ContentType="image/png"/>
  <Override PartName="/ppt/media/image53.png" ContentType="image/png"/>
  <Override PartName="/ppt/media/image10.png" ContentType="image/png"/>
  <Override PartName="/ppt/media/image7.png" ContentType="image/png"/>
  <Override PartName="/ppt/media/image30.gif" ContentType="image/gif"/>
  <Override PartName="/ppt/media/image34.jpeg" ContentType="image/jpeg"/>
  <Override PartName="/ppt/media/image59.png" ContentType="image/png"/>
  <Override PartName="/ppt/media/image37.png" ContentType="image/png"/>
  <Override PartName="/ppt/media/image11.png" ContentType="image/png"/>
  <Override PartName="/ppt/media/image54.png" ContentType="image/png"/>
  <Override PartName="/ppt/media/image41.png" ContentType="image/png"/>
  <Override PartName="/ppt/media/image44.jpeg" ContentType="image/jpeg"/>
  <Override PartName="/ppt/media/image45.tif" ContentType="image/tiff"/>
  <Override PartName="/ppt/media/image47.png" ContentType="image/png"/>
  <Override PartName="/ppt/media/image1.gif" ContentType="image/gif"/>
  <Override PartName="/ppt/media/image49.gif" ContentType="image/gif"/>
  <Override PartName="/ppt/media/image50.gif" ContentType="image/gif"/>
  <Override PartName="/ppt/media/image51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1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274571D-CD8E-4DE8-A133-FC02E27FDAA6}" type="slidenum"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_11"/>
          <p:cNvSpPr/>
          <p:nvPr/>
        </p:nvSpPr>
        <p:spPr>
          <a:xfrm>
            <a:off x="4278600" y="10156680"/>
            <a:ext cx="3269880" cy="52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C8F18060-0BE0-4B93-B3AE-CB691D57BF94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1"/>
          <p:cNvSpPr>
            <a:spLocks noGrp="1"/>
          </p:cNvSpPr>
          <p:nvPr>
            <p:ph type="sldImg"/>
          </p:nvPr>
        </p:nvSpPr>
        <p:spPr>
          <a:xfrm>
            <a:off x="220680" y="811080"/>
            <a:ext cx="7108200" cy="3999960"/>
          </a:xfrm>
          <a:prstGeom prst="rect">
            <a:avLst/>
          </a:prstGeom>
          <a:ln w="0">
            <a:noFill/>
          </a:ln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3320" cy="480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_13"/>
          <p:cNvSpPr/>
          <p:nvPr/>
        </p:nvSpPr>
        <p:spPr>
          <a:xfrm>
            <a:off x="4278600" y="10156680"/>
            <a:ext cx="3269880" cy="52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789FBF70-9434-4995-9FAC-43D41B15101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1"/>
          <p:cNvSpPr>
            <a:spLocks noGrp="1"/>
          </p:cNvSpPr>
          <p:nvPr>
            <p:ph type="sldImg"/>
          </p:nvPr>
        </p:nvSpPr>
        <p:spPr>
          <a:xfrm>
            <a:off x="220680" y="811080"/>
            <a:ext cx="7108200" cy="3999960"/>
          </a:xfrm>
          <a:prstGeom prst="rect">
            <a:avLst/>
          </a:prstGeom>
          <a:ln w="0">
            <a:noFill/>
          </a:ln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3320" cy="480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_15"/>
          <p:cNvSpPr/>
          <p:nvPr/>
        </p:nvSpPr>
        <p:spPr>
          <a:xfrm>
            <a:off x="4278600" y="10156680"/>
            <a:ext cx="3269880" cy="52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29B23E8D-27CE-47B1-8B47-1B3A6BB572F3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1"/>
          <p:cNvSpPr>
            <a:spLocks noGrp="1"/>
          </p:cNvSpPr>
          <p:nvPr>
            <p:ph type="sldImg"/>
          </p:nvPr>
        </p:nvSpPr>
        <p:spPr>
          <a:xfrm>
            <a:off x="220680" y="811080"/>
            <a:ext cx="7108200" cy="3999960"/>
          </a:xfrm>
          <a:prstGeom prst="rect">
            <a:avLst/>
          </a:prstGeom>
          <a:ln w="0">
            <a:noFill/>
          </a:ln>
        </p:spPr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3320" cy="480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_17"/>
          <p:cNvSpPr/>
          <p:nvPr/>
        </p:nvSpPr>
        <p:spPr>
          <a:xfrm>
            <a:off x="4278600" y="10156680"/>
            <a:ext cx="3269880" cy="52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D46919F3-294D-4699-98FD-4F38C396253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1"/>
          <p:cNvSpPr>
            <a:spLocks noGrp="1"/>
          </p:cNvSpPr>
          <p:nvPr>
            <p:ph type="sldImg"/>
          </p:nvPr>
        </p:nvSpPr>
        <p:spPr>
          <a:xfrm>
            <a:off x="220680" y="811080"/>
            <a:ext cx="7108200" cy="3999960"/>
          </a:xfrm>
          <a:prstGeom prst="rect">
            <a:avLst/>
          </a:prstGeom>
          <a:ln w="0">
            <a:noFill/>
          </a:ln>
        </p:spPr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3320" cy="480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_19"/>
          <p:cNvSpPr/>
          <p:nvPr/>
        </p:nvSpPr>
        <p:spPr>
          <a:xfrm>
            <a:off x="4278600" y="10156680"/>
            <a:ext cx="3269880" cy="52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C041E9FD-899A-4E8C-BF46-61BB8A67695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1"/>
          <p:cNvSpPr>
            <a:spLocks noGrp="1"/>
          </p:cNvSpPr>
          <p:nvPr>
            <p:ph type="sldImg"/>
          </p:nvPr>
        </p:nvSpPr>
        <p:spPr>
          <a:xfrm>
            <a:off x="220680" y="811080"/>
            <a:ext cx="7108200" cy="3999960"/>
          </a:xfrm>
          <a:prstGeom prst="rect">
            <a:avLst/>
          </a:prstGeom>
          <a:ln w="0">
            <a:noFill/>
          </a:ln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3320" cy="480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_67"/>
          <p:cNvSpPr/>
          <p:nvPr/>
        </p:nvSpPr>
        <p:spPr>
          <a:xfrm>
            <a:off x="4278600" y="10156680"/>
            <a:ext cx="3269880" cy="52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A8FA62C5-78EE-425E-8896-49B7D09089E4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1"/>
          <p:cNvSpPr>
            <a:spLocks noGrp="1"/>
          </p:cNvSpPr>
          <p:nvPr>
            <p:ph type="sldImg"/>
          </p:nvPr>
        </p:nvSpPr>
        <p:spPr>
          <a:xfrm>
            <a:off x="220680" y="811080"/>
            <a:ext cx="7108200" cy="3999960"/>
          </a:xfrm>
          <a:prstGeom prst="rect">
            <a:avLst/>
          </a:prstGeom>
          <a:ln w="0">
            <a:noFill/>
          </a:ln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3320" cy="480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_21"/>
          <p:cNvSpPr/>
          <p:nvPr/>
        </p:nvSpPr>
        <p:spPr>
          <a:xfrm>
            <a:off x="4278600" y="10156680"/>
            <a:ext cx="3269880" cy="52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CC543501-4201-4AD0-93D2-64F77B194A57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1"/>
          <p:cNvSpPr>
            <a:spLocks noGrp="1"/>
          </p:cNvSpPr>
          <p:nvPr>
            <p:ph type="sldImg"/>
          </p:nvPr>
        </p:nvSpPr>
        <p:spPr>
          <a:xfrm>
            <a:off x="220680" y="811080"/>
            <a:ext cx="7108200" cy="3999960"/>
          </a:xfrm>
          <a:prstGeom prst="rect">
            <a:avLst/>
          </a:prstGeom>
          <a:ln w="0">
            <a:noFill/>
          </a:ln>
        </p:spPr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3320" cy="480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_23"/>
          <p:cNvSpPr/>
          <p:nvPr/>
        </p:nvSpPr>
        <p:spPr>
          <a:xfrm>
            <a:off x="4278600" y="10156680"/>
            <a:ext cx="3269880" cy="52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E315A49C-4703-4D69-8E7F-70659E38033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1"/>
          <p:cNvSpPr>
            <a:spLocks noGrp="1"/>
          </p:cNvSpPr>
          <p:nvPr>
            <p:ph type="sldImg"/>
          </p:nvPr>
        </p:nvSpPr>
        <p:spPr>
          <a:xfrm>
            <a:off x="220680" y="811080"/>
            <a:ext cx="7108200" cy="3999960"/>
          </a:xfrm>
          <a:prstGeom prst="rect">
            <a:avLst/>
          </a:prstGeom>
          <a:ln w="0">
            <a:noFill/>
          </a:ln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3320" cy="480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_25"/>
          <p:cNvSpPr/>
          <p:nvPr/>
        </p:nvSpPr>
        <p:spPr>
          <a:xfrm>
            <a:off x="4278600" y="10156680"/>
            <a:ext cx="3269880" cy="52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193C520E-CA61-4E53-B3F7-DF8EB2A0CDE1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1"/>
          <p:cNvSpPr>
            <a:spLocks noGrp="1"/>
          </p:cNvSpPr>
          <p:nvPr>
            <p:ph type="sldImg"/>
          </p:nvPr>
        </p:nvSpPr>
        <p:spPr>
          <a:xfrm>
            <a:off x="220680" y="811080"/>
            <a:ext cx="7108200" cy="3999960"/>
          </a:xfrm>
          <a:prstGeom prst="rect">
            <a:avLst/>
          </a:prstGeom>
          <a:ln w="0">
            <a:noFill/>
          </a:ln>
        </p:spPr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3320" cy="480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4398840" y="9555120"/>
            <a:ext cx="3365640" cy="49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C65197BD-EBEF-47DC-946E-56082275869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1"/>
          <p:cNvSpPr>
            <a:spLocks noGrp="1"/>
          </p:cNvSpPr>
          <p:nvPr>
            <p:ph type="sldImg"/>
          </p:nvPr>
        </p:nvSpPr>
        <p:spPr>
          <a:xfrm>
            <a:off x="534960" y="763560"/>
            <a:ext cx="6699960" cy="3769560"/>
          </a:xfrm>
          <a:prstGeom prst="rect">
            <a:avLst/>
          </a:prstGeom>
          <a:ln w="0">
            <a:noFill/>
          </a:ln>
        </p:spPr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6840" cy="452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4398840" y="9555120"/>
            <a:ext cx="3365640" cy="49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8F8A78CD-F26E-4D62-A9D6-CC0D0CE064A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1"/>
          <p:cNvSpPr>
            <a:spLocks noGrp="1"/>
          </p:cNvSpPr>
          <p:nvPr>
            <p:ph type="sldImg"/>
          </p:nvPr>
        </p:nvSpPr>
        <p:spPr>
          <a:xfrm>
            <a:off x="534960" y="763560"/>
            <a:ext cx="6699960" cy="3769560"/>
          </a:xfrm>
          <a:prstGeom prst="rect">
            <a:avLst/>
          </a:prstGeom>
          <a:ln w="0">
            <a:noFill/>
          </a:ln>
        </p:spPr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6840" cy="452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_31"/>
          <p:cNvSpPr/>
          <p:nvPr/>
        </p:nvSpPr>
        <p:spPr>
          <a:xfrm>
            <a:off x="4278600" y="10156680"/>
            <a:ext cx="3272400" cy="52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8059A496-9370-473C-8D0E-9CFA4405D747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1"/>
          <p:cNvSpPr>
            <a:spLocks noGrp="1"/>
          </p:cNvSpPr>
          <p:nvPr>
            <p:ph type="sldImg"/>
          </p:nvPr>
        </p:nvSpPr>
        <p:spPr>
          <a:xfrm>
            <a:off x="98280" y="736560"/>
            <a:ext cx="6463440" cy="3636360"/>
          </a:xfrm>
          <a:prstGeom prst="rect">
            <a:avLst/>
          </a:prstGeom>
          <a:ln w="0">
            <a:noFill/>
          </a:ln>
        </p:spPr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5560" cy="4371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_36"/>
          <p:cNvSpPr/>
          <p:nvPr/>
        </p:nvSpPr>
        <p:spPr>
          <a:xfrm>
            <a:off x="4278600" y="10156680"/>
            <a:ext cx="3272400" cy="52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D601180D-843C-4504-B535-43AC7117AA71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1"/>
          <p:cNvSpPr>
            <a:spLocks noGrp="1"/>
          </p:cNvSpPr>
          <p:nvPr>
            <p:ph type="sldImg"/>
          </p:nvPr>
        </p:nvSpPr>
        <p:spPr>
          <a:xfrm>
            <a:off x="98280" y="736560"/>
            <a:ext cx="6463440" cy="3636360"/>
          </a:xfrm>
          <a:prstGeom prst="rect">
            <a:avLst/>
          </a:prstGeom>
          <a:ln w="0">
            <a:noFill/>
          </a:ln>
        </p:spPr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5560" cy="4371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_38"/>
          <p:cNvSpPr/>
          <p:nvPr/>
        </p:nvSpPr>
        <p:spPr>
          <a:xfrm>
            <a:off x="4278600" y="10156680"/>
            <a:ext cx="3272400" cy="52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40C04ABB-6C64-4AF2-A71A-2AD1E851D650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1"/>
          <p:cNvSpPr>
            <a:spLocks noGrp="1"/>
          </p:cNvSpPr>
          <p:nvPr>
            <p:ph type="sldImg"/>
          </p:nvPr>
        </p:nvSpPr>
        <p:spPr>
          <a:xfrm>
            <a:off x="98280" y="736560"/>
            <a:ext cx="6463440" cy="3636360"/>
          </a:xfrm>
          <a:prstGeom prst="rect">
            <a:avLst/>
          </a:prstGeom>
          <a:ln w="0">
            <a:noFill/>
          </a:ln>
        </p:spPr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5560" cy="4371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_38"/>
          <p:cNvSpPr/>
          <p:nvPr/>
        </p:nvSpPr>
        <p:spPr>
          <a:xfrm>
            <a:off x="4278600" y="10156680"/>
            <a:ext cx="3272400" cy="52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2DBC8C28-17E9-481E-94A6-0F01DC61EDF0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1"/>
          <p:cNvSpPr>
            <a:spLocks noGrp="1"/>
          </p:cNvSpPr>
          <p:nvPr>
            <p:ph type="sldImg"/>
          </p:nvPr>
        </p:nvSpPr>
        <p:spPr>
          <a:xfrm>
            <a:off x="98280" y="736560"/>
            <a:ext cx="6463440" cy="3636360"/>
          </a:xfrm>
          <a:prstGeom prst="rect">
            <a:avLst/>
          </a:prstGeom>
          <a:ln w="0">
            <a:noFill/>
          </a:ln>
        </p:spPr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5560" cy="4371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_46"/>
          <p:cNvSpPr/>
          <p:nvPr/>
        </p:nvSpPr>
        <p:spPr>
          <a:xfrm>
            <a:off x="4278600" y="10156680"/>
            <a:ext cx="3272400" cy="52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AB6B3541-CFE1-4CA7-9E2C-4653A6AC770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1"/>
          <p:cNvSpPr>
            <a:spLocks noGrp="1"/>
          </p:cNvSpPr>
          <p:nvPr>
            <p:ph type="sldImg"/>
          </p:nvPr>
        </p:nvSpPr>
        <p:spPr>
          <a:xfrm>
            <a:off x="96840" y="736560"/>
            <a:ext cx="6473160" cy="3642480"/>
          </a:xfrm>
          <a:prstGeom prst="rect">
            <a:avLst/>
          </a:prstGeom>
          <a:ln w="0">
            <a:noFill/>
          </a:ln>
        </p:spPr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5560" cy="4371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_49"/>
          <p:cNvSpPr/>
          <p:nvPr/>
        </p:nvSpPr>
        <p:spPr>
          <a:xfrm>
            <a:off x="4278600" y="10156680"/>
            <a:ext cx="3272400" cy="52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549DDE5E-2ECD-449D-A77F-7A4E6DC0CA40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1"/>
          <p:cNvSpPr>
            <a:spLocks noGrp="1"/>
          </p:cNvSpPr>
          <p:nvPr>
            <p:ph type="sldImg"/>
          </p:nvPr>
        </p:nvSpPr>
        <p:spPr>
          <a:xfrm>
            <a:off x="96840" y="736560"/>
            <a:ext cx="6473160" cy="3642480"/>
          </a:xfrm>
          <a:prstGeom prst="rect">
            <a:avLst/>
          </a:prstGeom>
          <a:ln w="0">
            <a:noFill/>
          </a:ln>
        </p:spPr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5560" cy="4371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_51"/>
          <p:cNvSpPr/>
          <p:nvPr/>
        </p:nvSpPr>
        <p:spPr>
          <a:xfrm>
            <a:off x="4278600" y="10156680"/>
            <a:ext cx="3272400" cy="52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D4F96015-5297-4393-9AE2-99C8277E6B6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1"/>
          <p:cNvSpPr>
            <a:spLocks noGrp="1"/>
          </p:cNvSpPr>
          <p:nvPr>
            <p:ph type="sldImg"/>
          </p:nvPr>
        </p:nvSpPr>
        <p:spPr>
          <a:xfrm>
            <a:off x="96840" y="736560"/>
            <a:ext cx="6473160" cy="3642480"/>
          </a:xfrm>
          <a:prstGeom prst="rect">
            <a:avLst/>
          </a:prstGeom>
          <a:ln w="0">
            <a:noFill/>
          </a:ln>
        </p:spPr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5560" cy="4371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_9"/>
          <p:cNvSpPr/>
          <p:nvPr/>
        </p:nvSpPr>
        <p:spPr>
          <a:xfrm>
            <a:off x="4278600" y="10156680"/>
            <a:ext cx="3269880" cy="52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3A4EB194-8D39-4763-AD0A-7C6C5D4E5E33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1"/>
          <p:cNvSpPr>
            <a:spLocks noGrp="1"/>
          </p:cNvSpPr>
          <p:nvPr>
            <p:ph type="sldImg"/>
          </p:nvPr>
        </p:nvSpPr>
        <p:spPr>
          <a:xfrm>
            <a:off x="220680" y="811080"/>
            <a:ext cx="7108200" cy="3999960"/>
          </a:xfrm>
          <a:prstGeom prst="rect">
            <a:avLst/>
          </a:prstGeom>
          <a:ln w="0">
            <a:noFill/>
          </a:ln>
        </p:spPr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3320" cy="480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D3FF867-E839-4FEB-9D27-40B02930DCA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A085FFC-3264-4982-B2DB-6673F06B134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1C63780-DDBF-49CD-AFFB-DEAC1CD034C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1409EEC-B3CB-4ABC-BACC-C85DCD7FE72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0454949-6CB3-414C-8075-A1FE1EF69FA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1AB6E6D-E3B6-4243-B295-89A093E2702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6B214E9-BF53-425B-A9D5-57CC0D90A7A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06ABDE7-FEFF-4369-BE14-B3239677CB3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751A954-6A64-46A9-9621-81C2CC160D9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FE553F5-F348-4C77-9282-DA75AF58BB2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C318104-D244-4FF9-B726-3A8D324DDAA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552665A-D611-4B75-AE44-5D7AE01F3FB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3339360" y="5255640"/>
            <a:ext cx="3401640" cy="30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7119360" y="5255640"/>
            <a:ext cx="2267280" cy="30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989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0B76C6C-8C58-467E-A915-68F79DAC520A}" type="slidenum">
              <a:rPr b="0" lang="en-US" sz="989" spc="-1" strike="noStrike">
                <a:solidFill>
                  <a:srgbClr val="8b8b8b"/>
                </a:solidFill>
                <a:latin typeface="Calibri"/>
              </a:rPr>
              <a:t>49</a:t>
            </a:fld>
            <a:endParaRPr b="0" lang="en-GB" sz="989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693000" y="5255640"/>
            <a:ext cx="2267280" cy="30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gif"/><Relationship Id="rId2" Type="http://schemas.openxmlformats.org/officeDocument/2006/relationships/image" Target="../media/image2.gif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tif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gif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5.gif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7.gi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video" Target="../media/media28.mp4"/><Relationship Id="rId2" Type="http://schemas.microsoft.com/office/2007/relationships/media" Target="../media/media28.mp4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gi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1.gi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hyperlink" Target="https://vimeo.com/602614709" TargetMode="External"/><Relationship Id="rId2" Type="http://schemas.openxmlformats.org/officeDocument/2006/relationships/video" Target="file:///home/maarten/Dropbox/courses/ExeterVirtual/videos/rgamma.mp4" TargetMode="External"/><Relationship Id="rId3" Type="http://schemas.microsoft.com/office/2007/relationships/media" Target="file:///home/maarten/Dropbox/courses/ExeterVirtual/videos/rgamma.mp4" TargetMode="External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video" Target="file:///home/maarten/Dropbox/courses/ExeterVirtual/videos/MCMC3.mp4" TargetMode="External"/><Relationship Id="rId3" Type="http://schemas.microsoft.com/office/2007/relationships/media" Target="file:///home/maarten/Dropbox/courses/ExeterVirtual/videos/MCMC3.mp4" TargetMode="External"/><Relationship Id="rId4" Type="http://schemas.openxmlformats.org/officeDocument/2006/relationships/image" Target="../media/image39.png"/><Relationship Id="rId5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5.tif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9.gif"/><Relationship Id="rId2" Type="http://schemas.openxmlformats.org/officeDocument/2006/relationships/slideLayout" Target="../slideLayouts/slideLayout28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0.gif"/><Relationship Id="rId2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video" Target="file:///home/maarten/Dropbox/courses/ExeterVirtual/videos/Pb.mp4" TargetMode="External"/><Relationship Id="rId2" Type="http://schemas.microsoft.com/office/2007/relationships/media" Target="file:///home/maarten/Dropbox/courses/ExeterVirtual/videos/Pb.mp4" TargetMode="External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gif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539"/>
          <p:cNvSpPr/>
          <p:nvPr/>
        </p:nvSpPr>
        <p:spPr>
          <a:xfrm>
            <a:off x="1225440" y="225720"/>
            <a:ext cx="83462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Age-depth modelling - theory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Picture 2" descr=""/>
          <p:cNvPicPr/>
          <p:nvPr/>
        </p:nvPicPr>
        <p:blipFill>
          <a:blip r:embed="rId1"/>
          <a:stretch/>
        </p:blipFill>
        <p:spPr>
          <a:xfrm>
            <a:off x="6300000" y="2308320"/>
            <a:ext cx="3425400" cy="2011320"/>
          </a:xfrm>
          <a:prstGeom prst="rect">
            <a:avLst/>
          </a:prstGeom>
          <a:ln w="0">
            <a:noFill/>
          </a:ln>
        </p:spPr>
      </p:pic>
      <p:pic>
        <p:nvPicPr>
          <p:cNvPr id="164" name="" descr=""/>
          <p:cNvPicPr/>
          <p:nvPr/>
        </p:nvPicPr>
        <p:blipFill>
          <a:blip r:embed="rId2"/>
          <a:stretch/>
        </p:blipFill>
        <p:spPr>
          <a:xfrm>
            <a:off x="720000" y="1676880"/>
            <a:ext cx="4708080" cy="282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_10"/>
          <p:cNvSpPr/>
          <p:nvPr/>
        </p:nvSpPr>
        <p:spPr>
          <a:xfrm>
            <a:off x="2407320" y="1315800"/>
            <a:ext cx="5261400" cy="37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760"/>
                <a:tab algn="l" pos="1683720"/>
                <a:tab algn="l" pos="2020680"/>
                <a:tab algn="l" pos="2357640"/>
                <a:tab algn="l" pos="2694600"/>
                <a:tab algn="l" pos="3031560"/>
                <a:tab algn="l" pos="3368520"/>
                <a:tab algn="l" pos="3705840"/>
                <a:tab algn="l" pos="4042800"/>
                <a:tab algn="l" pos="4379760"/>
                <a:tab algn="l" pos="4716720"/>
                <a:tab algn="l" pos="5053680"/>
                <a:tab algn="l" pos="5390640"/>
                <a:tab algn="l" pos="5727600"/>
                <a:tab algn="l" pos="6064560"/>
                <a:tab algn="l" pos="6401880"/>
                <a:tab algn="l" pos="6738840"/>
              </a:tabLst>
            </a:pPr>
            <a:r>
              <a:rPr b="0" lang="en-GB" sz="247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24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CustomShape 2_3"/>
          <p:cNvSpPr/>
          <p:nvPr/>
        </p:nvSpPr>
        <p:spPr>
          <a:xfrm>
            <a:off x="5242320" y="2075040"/>
            <a:ext cx="2628720" cy="23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02400" indent="-2206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“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Classical” age-model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Linear interpolation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require(clam)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1" name="Picture 133" descr=""/>
          <p:cNvPicPr/>
          <p:nvPr/>
        </p:nvPicPr>
        <p:blipFill>
          <a:blip r:embed="rId1"/>
          <a:stretch/>
        </p:blipFill>
        <p:spPr>
          <a:xfrm>
            <a:off x="1664640" y="1923840"/>
            <a:ext cx="3373200" cy="294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_12"/>
          <p:cNvSpPr/>
          <p:nvPr/>
        </p:nvSpPr>
        <p:spPr>
          <a:xfrm>
            <a:off x="2407320" y="1315800"/>
            <a:ext cx="5261400" cy="37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760"/>
                <a:tab algn="l" pos="1683720"/>
                <a:tab algn="l" pos="2020680"/>
                <a:tab algn="l" pos="2357640"/>
                <a:tab algn="l" pos="2694600"/>
                <a:tab algn="l" pos="3031560"/>
                <a:tab algn="l" pos="3368520"/>
                <a:tab algn="l" pos="3705840"/>
                <a:tab algn="l" pos="4042800"/>
                <a:tab algn="l" pos="4379760"/>
                <a:tab algn="l" pos="4716720"/>
                <a:tab algn="l" pos="5053680"/>
                <a:tab algn="l" pos="5390640"/>
                <a:tab algn="l" pos="5727600"/>
                <a:tab algn="l" pos="6064560"/>
                <a:tab algn="l" pos="6401880"/>
                <a:tab algn="l" pos="6738840"/>
              </a:tabLst>
            </a:pPr>
            <a:r>
              <a:rPr b="0" lang="en-GB" sz="247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24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CustomShape 2_2"/>
          <p:cNvSpPr/>
          <p:nvPr/>
        </p:nvSpPr>
        <p:spPr>
          <a:xfrm>
            <a:off x="5242320" y="2075040"/>
            <a:ext cx="2628720" cy="23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02400" indent="-2206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Linear interpolation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26400" indent="-201600">
              <a:lnSpc>
                <a:spcPct val="99000"/>
              </a:lnSpc>
              <a:spcAft>
                <a:spcPts val="641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58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date 6 = outlier</a:t>
            </a:r>
            <a:endParaRPr b="0" lang="en-GB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clam(outliers=6)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4" name="Picture 136" descr=""/>
          <p:cNvPicPr/>
          <p:nvPr/>
        </p:nvPicPr>
        <p:blipFill>
          <a:blip r:embed="rId1"/>
          <a:stretch/>
        </p:blipFill>
        <p:spPr>
          <a:xfrm>
            <a:off x="1664640" y="1923840"/>
            <a:ext cx="3373200" cy="294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_14"/>
          <p:cNvSpPr/>
          <p:nvPr/>
        </p:nvSpPr>
        <p:spPr>
          <a:xfrm>
            <a:off x="2407320" y="1315800"/>
            <a:ext cx="5261400" cy="37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760"/>
                <a:tab algn="l" pos="1683720"/>
                <a:tab algn="l" pos="2020680"/>
                <a:tab algn="l" pos="2357640"/>
                <a:tab algn="l" pos="2694600"/>
                <a:tab algn="l" pos="3031560"/>
                <a:tab algn="l" pos="3368520"/>
                <a:tab algn="l" pos="3705840"/>
                <a:tab algn="l" pos="4042800"/>
                <a:tab algn="l" pos="4379760"/>
                <a:tab algn="l" pos="4716720"/>
                <a:tab algn="l" pos="5053680"/>
                <a:tab algn="l" pos="5390640"/>
                <a:tab algn="l" pos="5727600"/>
                <a:tab algn="l" pos="6064560"/>
                <a:tab algn="l" pos="6401880"/>
                <a:tab algn="l" pos="6738840"/>
              </a:tabLst>
            </a:pPr>
            <a:r>
              <a:rPr b="0" lang="en-GB" sz="247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24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CustomShape 2_5"/>
          <p:cNvSpPr/>
          <p:nvPr/>
        </p:nvSpPr>
        <p:spPr>
          <a:xfrm>
            <a:off x="5242320" y="2075040"/>
            <a:ext cx="2628720" cy="23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02400" indent="-2206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Linear interpolation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26400" indent="-201600">
              <a:lnSpc>
                <a:spcPct val="99000"/>
              </a:lnSpc>
              <a:spcAft>
                <a:spcPts val="641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58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b="0" lang="en-GB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clam(hiatus=470)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Picture 139" descr=""/>
          <p:cNvPicPr/>
          <p:nvPr/>
        </p:nvPicPr>
        <p:blipFill>
          <a:blip r:embed="rId1"/>
          <a:stretch/>
        </p:blipFill>
        <p:spPr>
          <a:xfrm>
            <a:off x="1664640" y="1923840"/>
            <a:ext cx="3373200" cy="294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_16"/>
          <p:cNvSpPr/>
          <p:nvPr/>
        </p:nvSpPr>
        <p:spPr>
          <a:xfrm>
            <a:off x="2407320" y="1315800"/>
            <a:ext cx="5261400" cy="37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760"/>
                <a:tab algn="l" pos="1683720"/>
                <a:tab algn="l" pos="2020680"/>
                <a:tab algn="l" pos="2357640"/>
                <a:tab algn="l" pos="2694600"/>
                <a:tab algn="l" pos="3031560"/>
                <a:tab algn="l" pos="3368520"/>
                <a:tab algn="l" pos="3705840"/>
                <a:tab algn="l" pos="4042800"/>
                <a:tab algn="l" pos="4379760"/>
                <a:tab algn="l" pos="4716720"/>
                <a:tab algn="l" pos="5053680"/>
                <a:tab algn="l" pos="5390640"/>
                <a:tab algn="l" pos="5727600"/>
                <a:tab algn="l" pos="6064560"/>
                <a:tab algn="l" pos="6401880"/>
                <a:tab algn="l" pos="6738840"/>
              </a:tabLst>
            </a:pPr>
            <a:r>
              <a:rPr b="0" lang="en-GB" sz="247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24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CustomShape 2_4"/>
          <p:cNvSpPr/>
          <p:nvPr/>
        </p:nvSpPr>
        <p:spPr>
          <a:xfrm>
            <a:off x="5242320" y="2075040"/>
            <a:ext cx="2628720" cy="23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02400" indent="-2206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Linear regression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26400" indent="-201600">
              <a:lnSpc>
                <a:spcPct val="99000"/>
              </a:lnSpc>
              <a:spcAft>
                <a:spcPts val="641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58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b="0" lang="en-GB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clam(,2, outliers=6)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0" name="Picture 142" descr=""/>
          <p:cNvPicPr/>
          <p:nvPr/>
        </p:nvPicPr>
        <p:blipFill>
          <a:blip r:embed="rId1"/>
          <a:stretch/>
        </p:blipFill>
        <p:spPr>
          <a:xfrm>
            <a:off x="1664640" y="1923840"/>
            <a:ext cx="3373200" cy="294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_18"/>
          <p:cNvSpPr/>
          <p:nvPr/>
        </p:nvSpPr>
        <p:spPr>
          <a:xfrm>
            <a:off x="2407320" y="1315800"/>
            <a:ext cx="5261400" cy="37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760"/>
                <a:tab algn="l" pos="1683720"/>
                <a:tab algn="l" pos="2020680"/>
                <a:tab algn="l" pos="2357640"/>
                <a:tab algn="l" pos="2694600"/>
                <a:tab algn="l" pos="3031560"/>
                <a:tab algn="l" pos="3368520"/>
                <a:tab algn="l" pos="3705840"/>
                <a:tab algn="l" pos="4042800"/>
                <a:tab algn="l" pos="4379760"/>
                <a:tab algn="l" pos="4716720"/>
                <a:tab algn="l" pos="5053680"/>
                <a:tab algn="l" pos="5390640"/>
                <a:tab algn="l" pos="5727600"/>
                <a:tab algn="l" pos="6064560"/>
                <a:tab algn="l" pos="6401880"/>
                <a:tab algn="l" pos="6738840"/>
              </a:tabLst>
            </a:pPr>
            <a:r>
              <a:rPr b="0" lang="en-GB" sz="247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24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CustomShape 2_7"/>
          <p:cNvSpPr/>
          <p:nvPr/>
        </p:nvSpPr>
        <p:spPr>
          <a:xfrm>
            <a:off x="5242320" y="2075040"/>
            <a:ext cx="3307680" cy="23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02400" indent="-2206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Polynomial regression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26400" indent="-201600">
              <a:lnSpc>
                <a:spcPct val="99000"/>
              </a:lnSpc>
              <a:spcAft>
                <a:spcPts val="641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58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b="0" lang="en-GB" sz="1580" spc="-1" strike="noStrike">
              <a:solidFill>
                <a:srgbClr val="000000"/>
              </a:solidFill>
              <a:latin typeface="Arial"/>
            </a:endParaRPr>
          </a:p>
          <a:p>
            <a:pPr lvl="1" marL="626400" indent="-201600">
              <a:lnSpc>
                <a:spcPct val="99000"/>
              </a:lnSpc>
              <a:spcAft>
                <a:spcPts val="641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58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second degree</a:t>
            </a:r>
            <a:endParaRPr b="0" lang="en-GB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clam(,2,2,hiatus=470)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3" name="Picture 145" descr=""/>
          <p:cNvPicPr/>
          <p:nvPr/>
        </p:nvPicPr>
        <p:blipFill>
          <a:blip r:embed="rId1"/>
          <a:stretch/>
        </p:blipFill>
        <p:spPr>
          <a:xfrm>
            <a:off x="1664640" y="1923840"/>
            <a:ext cx="3373200" cy="294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_66"/>
          <p:cNvSpPr/>
          <p:nvPr/>
        </p:nvSpPr>
        <p:spPr>
          <a:xfrm>
            <a:off x="2407320" y="1315800"/>
            <a:ext cx="5261400" cy="37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760"/>
                <a:tab algn="l" pos="1683720"/>
                <a:tab algn="l" pos="2020680"/>
                <a:tab algn="l" pos="2357640"/>
                <a:tab algn="l" pos="2694600"/>
                <a:tab algn="l" pos="3031560"/>
                <a:tab algn="l" pos="3368520"/>
                <a:tab algn="l" pos="3705840"/>
                <a:tab algn="l" pos="4042800"/>
                <a:tab algn="l" pos="4379760"/>
                <a:tab algn="l" pos="4716720"/>
                <a:tab algn="l" pos="5053680"/>
                <a:tab algn="l" pos="5390640"/>
                <a:tab algn="l" pos="5727600"/>
                <a:tab algn="l" pos="6064560"/>
                <a:tab algn="l" pos="6401880"/>
                <a:tab algn="l" pos="6738840"/>
              </a:tabLst>
            </a:pPr>
            <a:r>
              <a:rPr b="0" lang="en-GB" sz="247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24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CustomShape 2_30"/>
          <p:cNvSpPr/>
          <p:nvPr/>
        </p:nvSpPr>
        <p:spPr>
          <a:xfrm>
            <a:off x="5242320" y="2075040"/>
            <a:ext cx="3307680" cy="23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02400" indent="-2206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Polynomial regression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26400" indent="-201600">
              <a:lnSpc>
                <a:spcPct val="99000"/>
              </a:lnSpc>
              <a:spcAft>
                <a:spcPts val="641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58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b="0" lang="en-GB" sz="1580" spc="-1" strike="noStrike">
              <a:solidFill>
                <a:srgbClr val="000000"/>
              </a:solidFill>
              <a:latin typeface="Arial"/>
            </a:endParaRPr>
          </a:p>
          <a:p>
            <a:pPr lvl="1" marL="626400" indent="-201600">
              <a:lnSpc>
                <a:spcPct val="99000"/>
              </a:lnSpc>
              <a:spcAft>
                <a:spcPts val="641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58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third degree</a:t>
            </a:r>
            <a:endParaRPr b="0" lang="en-GB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clam(,2,3,hiatus=470)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6" name="Picture 148" descr=""/>
          <p:cNvPicPr/>
          <p:nvPr/>
        </p:nvPicPr>
        <p:blipFill>
          <a:blip r:embed="rId1"/>
          <a:stretch/>
        </p:blipFill>
        <p:spPr>
          <a:xfrm>
            <a:off x="1664640" y="1923840"/>
            <a:ext cx="3373200" cy="294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_20"/>
          <p:cNvSpPr/>
          <p:nvPr/>
        </p:nvSpPr>
        <p:spPr>
          <a:xfrm>
            <a:off x="2407320" y="1315800"/>
            <a:ext cx="5261400" cy="37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760"/>
                <a:tab algn="l" pos="1683720"/>
                <a:tab algn="l" pos="2020680"/>
                <a:tab algn="l" pos="2357640"/>
                <a:tab algn="l" pos="2694600"/>
                <a:tab algn="l" pos="3031560"/>
                <a:tab algn="l" pos="3368520"/>
                <a:tab algn="l" pos="3705840"/>
                <a:tab algn="l" pos="4042800"/>
                <a:tab algn="l" pos="4379760"/>
                <a:tab algn="l" pos="4716720"/>
                <a:tab algn="l" pos="5053680"/>
                <a:tab algn="l" pos="5390640"/>
                <a:tab algn="l" pos="5727600"/>
                <a:tab algn="l" pos="6064560"/>
                <a:tab algn="l" pos="6401880"/>
                <a:tab algn="l" pos="6738840"/>
              </a:tabLst>
            </a:pPr>
            <a:r>
              <a:rPr b="0" lang="en-GB" sz="247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24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CustomShape 2_6"/>
          <p:cNvSpPr/>
          <p:nvPr/>
        </p:nvSpPr>
        <p:spPr>
          <a:xfrm>
            <a:off x="5242320" y="2075040"/>
            <a:ext cx="2628720" cy="23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02400" indent="-2206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Smooth spline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clam(,4)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9" name="Picture 151" descr=""/>
          <p:cNvPicPr/>
          <p:nvPr/>
        </p:nvPicPr>
        <p:blipFill>
          <a:blip r:embed="rId1"/>
          <a:stretch/>
        </p:blipFill>
        <p:spPr>
          <a:xfrm>
            <a:off x="1664640" y="1923840"/>
            <a:ext cx="3373200" cy="294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4" descr=""/>
          <p:cNvPicPr/>
          <p:nvPr/>
        </p:nvPicPr>
        <p:blipFill>
          <a:blip r:embed="rId1"/>
          <a:stretch/>
        </p:blipFill>
        <p:spPr>
          <a:xfrm>
            <a:off x="1745640" y="1317600"/>
            <a:ext cx="2292840" cy="30560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6_0" descr=""/>
          <p:cNvPicPr/>
          <p:nvPr/>
        </p:nvPicPr>
        <p:blipFill>
          <a:blip r:embed="rId2"/>
          <a:stretch/>
        </p:blipFill>
        <p:spPr>
          <a:xfrm>
            <a:off x="5715000" y="1310400"/>
            <a:ext cx="2728440" cy="306324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_1" descr=""/>
          <p:cNvPicPr/>
          <p:nvPr/>
        </p:nvPicPr>
        <p:blipFill>
          <a:blip r:embed="rId3"/>
          <a:stretch/>
        </p:blipFill>
        <p:spPr>
          <a:xfrm>
            <a:off x="4117320" y="2932200"/>
            <a:ext cx="1571400" cy="1396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_22"/>
          <p:cNvSpPr/>
          <p:nvPr/>
        </p:nvSpPr>
        <p:spPr>
          <a:xfrm>
            <a:off x="2407320" y="1315800"/>
            <a:ext cx="5261400" cy="37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760"/>
                <a:tab algn="l" pos="1683720"/>
                <a:tab algn="l" pos="2020680"/>
                <a:tab algn="l" pos="2357640"/>
                <a:tab algn="l" pos="2694600"/>
                <a:tab algn="l" pos="3031560"/>
                <a:tab algn="l" pos="3368520"/>
                <a:tab algn="l" pos="3705840"/>
                <a:tab algn="l" pos="4042800"/>
                <a:tab algn="l" pos="4379760"/>
                <a:tab algn="l" pos="4716720"/>
                <a:tab algn="l" pos="5053680"/>
                <a:tab algn="l" pos="5390640"/>
                <a:tab algn="l" pos="5727600"/>
                <a:tab algn="l" pos="6064560"/>
                <a:tab algn="l" pos="6401880"/>
                <a:tab algn="l" pos="6738840"/>
              </a:tabLst>
            </a:pPr>
            <a:r>
              <a:rPr b="0" lang="en-GB" sz="247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24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CustomShape 2_9"/>
          <p:cNvSpPr/>
          <p:nvPr/>
        </p:nvSpPr>
        <p:spPr>
          <a:xfrm>
            <a:off x="5242320" y="2075040"/>
            <a:ext cx="2628720" cy="23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02400" indent="-2206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Smooth spline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26400" indent="-201600">
              <a:lnSpc>
                <a:spcPct val="99000"/>
              </a:lnSpc>
              <a:spcAft>
                <a:spcPts val="641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58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date 6 = outlier</a:t>
            </a:r>
            <a:endParaRPr b="0" lang="en-GB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clam(,4, outliers=6)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5" name="Picture 157" descr=""/>
          <p:cNvPicPr/>
          <p:nvPr/>
        </p:nvPicPr>
        <p:blipFill>
          <a:blip r:embed="rId1"/>
          <a:stretch/>
        </p:blipFill>
        <p:spPr>
          <a:xfrm>
            <a:off x="1664640" y="1923840"/>
            <a:ext cx="3373200" cy="294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_24"/>
          <p:cNvSpPr/>
          <p:nvPr/>
        </p:nvSpPr>
        <p:spPr>
          <a:xfrm>
            <a:off x="2407320" y="1315800"/>
            <a:ext cx="5261400" cy="37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760"/>
                <a:tab algn="l" pos="1683720"/>
                <a:tab algn="l" pos="2020680"/>
                <a:tab algn="l" pos="2357640"/>
                <a:tab algn="l" pos="2694600"/>
                <a:tab algn="l" pos="3031560"/>
                <a:tab algn="l" pos="3368520"/>
                <a:tab algn="l" pos="3705840"/>
                <a:tab algn="l" pos="4042800"/>
                <a:tab algn="l" pos="4379760"/>
                <a:tab algn="l" pos="4716720"/>
                <a:tab algn="l" pos="5053680"/>
                <a:tab algn="l" pos="5390640"/>
                <a:tab algn="l" pos="5727600"/>
                <a:tab algn="l" pos="6064560"/>
                <a:tab algn="l" pos="6401880"/>
                <a:tab algn="l" pos="6738840"/>
              </a:tabLst>
            </a:pPr>
            <a:r>
              <a:rPr b="0" lang="en-GB" sz="247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24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CustomShape 2_8"/>
          <p:cNvSpPr/>
          <p:nvPr/>
        </p:nvSpPr>
        <p:spPr>
          <a:xfrm>
            <a:off x="5242320" y="2075040"/>
            <a:ext cx="2628720" cy="23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02400" indent="-2206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Smooth spline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26400" indent="-201600">
              <a:lnSpc>
                <a:spcPct val="99000"/>
              </a:lnSpc>
              <a:spcAft>
                <a:spcPts val="641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1" lang="en-GB" sz="158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b="0" lang="en-GB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clam(,4, hiatus=470)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Picture 160" descr=""/>
          <p:cNvPicPr/>
          <p:nvPr/>
        </p:nvPicPr>
        <p:blipFill>
          <a:blip r:embed="rId1"/>
          <a:stretch/>
        </p:blipFill>
        <p:spPr>
          <a:xfrm>
            <a:off x="1664640" y="1923840"/>
            <a:ext cx="3373200" cy="294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 descr="Details are in the caption following the image"/>
          <p:cNvPicPr/>
          <p:nvPr/>
        </p:nvPicPr>
        <p:blipFill>
          <a:blip r:embed="rId1"/>
          <a:stretch/>
        </p:blipFill>
        <p:spPr>
          <a:xfrm>
            <a:off x="1281960" y="57960"/>
            <a:ext cx="8260200" cy="5158080"/>
          </a:xfrm>
          <a:prstGeom prst="rect">
            <a:avLst/>
          </a:prstGeom>
          <a:ln w="0">
            <a:noFill/>
          </a:ln>
        </p:spPr>
      </p:pic>
      <p:sp>
        <p:nvSpPr>
          <p:cNvPr id="166" name="TextBox 4"/>
          <p:cNvSpPr/>
          <p:nvPr/>
        </p:nvSpPr>
        <p:spPr>
          <a:xfrm>
            <a:off x="3261600" y="5301360"/>
            <a:ext cx="6893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Jansen et al. (2023) </a:t>
            </a:r>
            <a:r>
              <a:rPr b="0" i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Boreas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doi:10.1111/bor.12609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2550240" y="15120"/>
            <a:ext cx="50263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" descr=""/>
          <p:cNvPicPr/>
          <p:nvPr/>
        </p:nvPicPr>
        <p:blipFill>
          <a:blip r:embed="rId1"/>
          <a:stretch/>
        </p:blipFill>
        <p:spPr>
          <a:xfrm>
            <a:off x="3832560" y="1320480"/>
            <a:ext cx="2463480" cy="3080520"/>
          </a:xfrm>
          <a:prstGeom prst="rect">
            <a:avLst/>
          </a:prstGeom>
          <a:ln w="0">
            <a:noFill/>
          </a:ln>
        </p:spPr>
      </p:pic>
      <p:sp>
        <p:nvSpPr>
          <p:cNvPr id="241" name="CustomShape 1"/>
          <p:cNvSpPr/>
          <p:nvPr/>
        </p:nvSpPr>
        <p:spPr>
          <a:xfrm>
            <a:off x="2448000" y="4537080"/>
            <a:ext cx="2631600" cy="19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5560" bIns="25560" anchor="t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760"/>
                <a:tab algn="l" pos="1683720"/>
                <a:tab algn="l" pos="2020680"/>
                <a:tab algn="l" pos="2357640"/>
                <a:tab algn="l" pos="2694600"/>
                <a:tab algn="l" pos="3031560"/>
                <a:tab algn="l" pos="3368520"/>
                <a:tab algn="l" pos="3705840"/>
                <a:tab algn="l" pos="4042800"/>
                <a:tab algn="l" pos="4379760"/>
                <a:tab algn="l" pos="4716720"/>
                <a:tab algn="l" pos="5053680"/>
                <a:tab algn="l" pos="5390640"/>
                <a:tab algn="l" pos="5727600"/>
                <a:tab algn="l" pos="6064560"/>
                <a:tab algn="l" pos="6401880"/>
                <a:tab algn="l" pos="6738840"/>
              </a:tabLst>
            </a:pPr>
            <a:r>
              <a:rPr b="0" lang="en-GB" sz="10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Jason Salavon      100 Special Moments</a:t>
            </a:r>
            <a:endParaRPr b="0" lang="en-GB" sz="101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1" descr=""/>
          <p:cNvPicPr/>
          <p:nvPr/>
        </p:nvPicPr>
        <p:blipFill>
          <a:blip r:embed="rId1"/>
          <a:stretch/>
        </p:blipFill>
        <p:spPr>
          <a:xfrm>
            <a:off x="3048120" y="938520"/>
            <a:ext cx="1913400" cy="381996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"/>
          <p:cNvPicPr/>
          <p:nvPr/>
        </p:nvPicPr>
        <p:blipFill>
          <a:blip r:embed="rId2"/>
          <a:stretch/>
        </p:blipFill>
        <p:spPr>
          <a:xfrm>
            <a:off x="5114160" y="930960"/>
            <a:ext cx="1645560" cy="3819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4_0" descr=""/>
          <p:cNvPicPr/>
          <p:nvPr/>
        </p:nvPicPr>
        <p:blipFill>
          <a:blip r:embed="rId1"/>
          <a:stretch/>
        </p:blipFill>
        <p:spPr>
          <a:xfrm>
            <a:off x="2495160" y="929880"/>
            <a:ext cx="5167440" cy="387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2_4" descr=""/>
          <p:cNvPicPr/>
          <p:nvPr/>
        </p:nvPicPr>
        <p:blipFill>
          <a:blip r:embed="rId1"/>
          <a:stretch/>
        </p:blipFill>
        <p:spPr>
          <a:xfrm>
            <a:off x="2495160" y="929880"/>
            <a:ext cx="5167440" cy="387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2307600" y="15120"/>
            <a:ext cx="6324480" cy="5024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1_2" descr=""/>
          <p:cNvPicPr/>
          <p:nvPr/>
        </p:nvPicPr>
        <p:blipFill>
          <a:blip r:embed="rId1"/>
          <a:stretch/>
        </p:blipFill>
        <p:spPr>
          <a:xfrm>
            <a:off x="5032080" y="2122920"/>
            <a:ext cx="3597480" cy="269820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1_32"/>
          <p:cNvSpPr/>
          <p:nvPr/>
        </p:nvSpPr>
        <p:spPr>
          <a:xfrm>
            <a:off x="1638000" y="866520"/>
            <a:ext cx="679968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5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9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Stratigraphic order dates</a:t>
            </a:r>
            <a:endParaRPr b="0" lang="en-GB" sz="330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CustomShape 2_11"/>
          <p:cNvSpPr/>
          <p:nvPr/>
        </p:nvSpPr>
        <p:spPr>
          <a:xfrm>
            <a:off x="1638000" y="1703520"/>
            <a:ext cx="6799680" cy="28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199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Christen, 1994. </a:t>
            </a:r>
            <a:r>
              <a:rPr b="0" i="1" lang="en-GB" sz="199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Appl Stat </a:t>
            </a:r>
            <a:r>
              <a:rPr b="0" lang="en-GB" sz="199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43:489-503</a:t>
            </a:r>
            <a:endParaRPr b="0" lang="en-GB" sz="1990" spc="-1" strike="noStrike">
              <a:solidFill>
                <a:srgbClr val="000000"/>
              </a:solidFill>
              <a:latin typeface="Arial"/>
            </a:endParaRPr>
          </a:p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199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Only accept iterations with correct order</a:t>
            </a:r>
            <a:endParaRPr b="0" lang="en-GB" sz="1990" spc="-1" strike="noStrike">
              <a:solidFill>
                <a:srgbClr val="000000"/>
              </a:solidFill>
              <a:latin typeface="Arial"/>
            </a:endParaRPr>
          </a:p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199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Reduces error ranges</a:t>
            </a:r>
            <a:endParaRPr b="0" lang="en-GB" sz="1990" spc="-1" strike="noStrike">
              <a:solidFill>
                <a:srgbClr val="000000"/>
              </a:solidFill>
              <a:latin typeface="Arial"/>
            </a:endParaRPr>
          </a:p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199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Removes outliers</a:t>
            </a:r>
            <a:endParaRPr b="0" lang="en-GB" sz="1990" spc="-1" strike="noStrike">
              <a:solidFill>
                <a:srgbClr val="000000"/>
              </a:solidFill>
              <a:latin typeface="Arial"/>
            </a:endParaRPr>
          </a:p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199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Hard to question</a:t>
            </a:r>
            <a:endParaRPr b="0" lang="en-GB" sz="199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4"/>
          <p:cNvSpPr/>
          <p:nvPr/>
        </p:nvSpPr>
        <p:spPr>
          <a:xfrm>
            <a:off x="6645960" y="4609800"/>
            <a:ext cx="35931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install.packages(‘coffee’)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require(coffee)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strat()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1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89320" y="631800"/>
            <a:ext cx="6070320" cy="404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_35"/>
          <p:cNvSpPr/>
          <p:nvPr/>
        </p:nvSpPr>
        <p:spPr>
          <a:xfrm>
            <a:off x="1638000" y="866520"/>
            <a:ext cx="679968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5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9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Wiggle-match dating</a:t>
            </a:r>
            <a:endParaRPr b="0" lang="en-GB" sz="330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CustomShape 2_13"/>
          <p:cNvSpPr/>
          <p:nvPr/>
        </p:nvSpPr>
        <p:spPr>
          <a:xfrm>
            <a:off x="1638000" y="1703520"/>
            <a:ext cx="6799680" cy="28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Assume linear accumulation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‏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age =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a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*depth +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b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11120" indent="-304560">
              <a:lnSpc>
                <a:spcPct val="94000"/>
              </a:lnSpc>
              <a:spcAft>
                <a:spcPts val="1069"/>
              </a:spcAft>
              <a:tabLst>
                <a:tab algn="l" pos="0"/>
              </a:tabLst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4" name="Picture 3_11" descr=""/>
          <p:cNvPicPr/>
          <p:nvPr/>
        </p:nvPicPr>
        <p:blipFill>
          <a:blip r:embed="rId1"/>
          <a:stretch/>
        </p:blipFill>
        <p:spPr>
          <a:xfrm>
            <a:off x="2117520" y="2728800"/>
            <a:ext cx="6226560" cy="231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_37"/>
          <p:cNvSpPr/>
          <p:nvPr/>
        </p:nvSpPr>
        <p:spPr>
          <a:xfrm>
            <a:off x="2231640" y="809640"/>
            <a:ext cx="5531040" cy="50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8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9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Wiggle-match dating</a:t>
            </a:r>
            <a:endParaRPr b="0" lang="en-GB" sz="3309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" name="Picture 2_6" descr=""/>
          <p:cNvPicPr/>
          <p:nvPr/>
        </p:nvPicPr>
        <p:blipFill>
          <a:blip r:embed="rId1"/>
          <a:stretch/>
        </p:blipFill>
        <p:spPr>
          <a:xfrm>
            <a:off x="1369800" y="1479600"/>
            <a:ext cx="3218040" cy="339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_12" descr=""/>
          <p:cNvPicPr/>
          <p:nvPr/>
        </p:nvPicPr>
        <p:blipFill>
          <a:blip r:embed="rId1"/>
          <a:stretch/>
        </p:blipFill>
        <p:spPr>
          <a:xfrm>
            <a:off x="1671480" y="1716840"/>
            <a:ext cx="3291480" cy="2377080"/>
          </a:xfrm>
          <a:prstGeom prst="rect">
            <a:avLst/>
          </a:prstGeom>
          <a:ln w="0">
            <a:noFill/>
          </a:ln>
        </p:spPr>
      </p:pic>
      <p:sp>
        <p:nvSpPr>
          <p:cNvPr id="168" name="Text Box 3_6"/>
          <p:cNvSpPr/>
          <p:nvPr/>
        </p:nvSpPr>
        <p:spPr>
          <a:xfrm>
            <a:off x="1671480" y="4405680"/>
            <a:ext cx="667764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42840" bIns="33840" anchor="t">
            <a:noAutofit/>
          </a:bodyPr>
          <a:p>
            <a:pPr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b="0" i="1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b="0" lang="en-GB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Rectangle 544"/>
          <p:cNvSpPr/>
          <p:nvPr/>
        </p:nvSpPr>
        <p:spPr>
          <a:xfrm>
            <a:off x="503640" y="225720"/>
            <a:ext cx="90680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" descr=""/>
          <p:cNvPicPr/>
          <p:nvPr/>
        </p:nvPicPr>
        <p:blipFill>
          <a:blip r:embed="rId1"/>
          <a:stretch/>
        </p:blipFill>
        <p:spPr>
          <a:xfrm>
            <a:off x="1832760" y="977760"/>
            <a:ext cx="3598920" cy="44564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3" descr=""/>
          <p:cNvPicPr/>
          <p:nvPr/>
        </p:nvPicPr>
        <p:blipFill>
          <a:blip r:embed="rId2"/>
          <a:stretch/>
        </p:blipFill>
        <p:spPr>
          <a:xfrm>
            <a:off x="5703480" y="977760"/>
            <a:ext cx="3427560" cy="4456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3640" spc="-1" strike="noStrike">
                <a:solidFill>
                  <a:srgbClr val="000000"/>
                </a:solidFill>
                <a:latin typeface="Calibri Light"/>
              </a:rPr>
              <a:t>Melas basin, Mars</a:t>
            </a:r>
            <a:endParaRPr b="0" lang="en-GB" sz="36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3647880" cy="4118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</a:rPr>
              <a:t>Williams</a:t>
            </a:r>
            <a:r>
              <a:rPr b="0" lang="en-GB" sz="1600" spc="-1" strike="noStrike">
                <a:solidFill>
                  <a:srgbClr val="2e2e2e"/>
                </a:solidFill>
                <a:latin typeface="Arial"/>
              </a:rPr>
              <a:t> &amp; 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</a:rPr>
              <a:t>Weitz 2014 (</a:t>
            </a:r>
            <a:r>
              <a:rPr b="0" i="1" lang="en-GB" sz="1600" spc="-1" strike="noStrike">
                <a:solidFill>
                  <a:srgbClr val="000000"/>
                </a:solidFill>
                <a:latin typeface="Arial"/>
              </a:rPr>
              <a:t>Icarus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~45 m of layered deposits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Earth sedrates 1-50 year/cm in E North America (Goring et al., 2012)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4,500 – 230,000 yr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1" name="Picture 2" descr=""/>
          <p:cNvPicPr/>
          <p:nvPr/>
        </p:nvPicPr>
        <p:blipFill>
          <a:blip r:embed="rId1"/>
          <a:stretch/>
        </p:blipFill>
        <p:spPr>
          <a:xfrm>
            <a:off x="4312440" y="1392840"/>
            <a:ext cx="5673600" cy="4051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" name="" descr=""/>
          <p:cNvPicPr/>
          <p:nvPr/>
        </p:nvPicPr>
        <p:blipFill>
          <a:blip r:embed="rId1"/>
          <a:stretch/>
        </p:blipFill>
        <p:spPr>
          <a:xfrm>
            <a:off x="180000" y="563400"/>
            <a:ext cx="9539640" cy="446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Box 202"/>
          <p:cNvSpPr/>
          <p:nvPr/>
        </p:nvSpPr>
        <p:spPr>
          <a:xfrm>
            <a:off x="5550120" y="5152320"/>
            <a:ext cx="43902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20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1"/>
              </a:rPr>
              <a:t>https://vimeo.com/602614709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" name="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280" y="25200"/>
            <a:ext cx="9225360" cy="5126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504000" y="226080"/>
            <a:ext cx="90680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Markov-Chain Monte Carlo (MCMC)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CustomShape 2_18"/>
          <p:cNvSpPr/>
          <p:nvPr/>
        </p:nvSpPr>
        <p:spPr>
          <a:xfrm>
            <a:off x="1440000" y="1634040"/>
            <a:ext cx="7738920" cy="31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343080" indent="-340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Example: age-depth model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340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Divide 200 cm core into 4 50cm-sections (section elbows not necessarily where dates are)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340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Linear accumulation rate within each section (gamma prior distr)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340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4 </a:t>
            </a:r>
            <a:r>
              <a:rPr b="0" lang="en-GB" sz="22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C dates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340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For each iteration, calculate product of p(priors) * p(dates)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_0"/>
          <p:cNvSpPr/>
          <p:nvPr/>
        </p:nvSpPr>
        <p:spPr>
          <a:xfrm>
            <a:off x="4977360" y="1323720"/>
            <a:ext cx="5099760" cy="30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Ballpark iteration: simulate accs. from gamma prior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4 likelihoods for accs (heights of prob. distr.)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Also simulate top date (uniform)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This defines the entire model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Now calculate fit of model w dates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4 likelihoods for dates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0" name="Picture 6_2" descr=""/>
          <p:cNvPicPr/>
          <p:nvPr/>
        </p:nvPicPr>
        <p:blipFill>
          <a:blip r:embed="rId1"/>
          <a:stretch/>
        </p:blipFill>
        <p:spPr>
          <a:xfrm>
            <a:off x="720000" y="927000"/>
            <a:ext cx="4213440" cy="4733280"/>
          </a:xfrm>
          <a:prstGeom prst="rect">
            <a:avLst/>
          </a:prstGeom>
          <a:ln w="0">
            <a:noFill/>
          </a:ln>
        </p:spPr>
      </p:pic>
      <p:sp>
        <p:nvSpPr>
          <p:cNvPr id="271" name="CustomShape 2_20"/>
          <p:cNvSpPr/>
          <p:nvPr/>
        </p:nvSpPr>
        <p:spPr>
          <a:xfrm>
            <a:off x="504000" y="226080"/>
            <a:ext cx="90680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Markov-Chain Monte Carlo (MCMC)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_1"/>
          <p:cNvSpPr/>
          <p:nvPr/>
        </p:nvSpPr>
        <p:spPr>
          <a:xfrm>
            <a:off x="4977360" y="1323720"/>
            <a:ext cx="5099760" cy="30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Ballpark iteration: simulate accs. from gamma prior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4 likelihoods for accs (heights of prob. distr.)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Also simulate top date (uniform)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This defines the entire model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Now calculate fit of model w dates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4 likelihoods for dates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CustomShape 2_21"/>
          <p:cNvSpPr/>
          <p:nvPr/>
        </p:nvSpPr>
        <p:spPr>
          <a:xfrm>
            <a:off x="504000" y="226080"/>
            <a:ext cx="90680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Markov-Chain Monte Carlo (MCMC)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Picture 5_2" descr="A cat wearing a red and black hat&#10;&#10;Description automatically generated"/>
          <p:cNvPicPr/>
          <p:nvPr/>
        </p:nvPicPr>
        <p:blipFill>
          <a:blip r:embed="rId1"/>
          <a:srcRect l="1358" t="0" r="10272" b="0"/>
          <a:stretch/>
        </p:blipFill>
        <p:spPr>
          <a:xfrm>
            <a:off x="9000000" y="4542480"/>
            <a:ext cx="1079640" cy="1126800"/>
          </a:xfrm>
          <a:prstGeom prst="rect">
            <a:avLst/>
          </a:prstGeom>
          <a:ln w="0">
            <a:noFill/>
          </a:ln>
        </p:spPr>
      </p:pic>
      <p:sp>
        <p:nvSpPr>
          <p:cNvPr id="275" name="Rectangle 297"/>
          <p:cNvSpPr/>
          <p:nvPr/>
        </p:nvSpPr>
        <p:spPr>
          <a:xfrm>
            <a:off x="1620000" y="2295360"/>
            <a:ext cx="3237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76" name="Rectangle 298"/>
          <p:cNvSpPr/>
          <p:nvPr/>
        </p:nvSpPr>
        <p:spPr>
          <a:xfrm>
            <a:off x="4710960" y="5407920"/>
            <a:ext cx="3598920" cy="34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DejaVu Sans"/>
              </a:rPr>
              <a:t>https://vimeo.com/548372489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7" name="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320" y="1170000"/>
            <a:ext cx="3382200" cy="450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_45"/>
          <p:cNvSpPr/>
          <p:nvPr/>
        </p:nvSpPr>
        <p:spPr>
          <a:xfrm>
            <a:off x="1638000" y="897840"/>
            <a:ext cx="679968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29160" bIns="37800" anchor="ctr">
            <a:normAutofit fontScale="74000"/>
          </a:bodyPr>
          <a:p>
            <a:pPr algn="ctr">
              <a:lnSpc>
                <a:spcPct val="93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400"/>
                <a:tab algn="l" pos="1683360"/>
                <a:tab algn="l" pos="2020320"/>
                <a:tab algn="l" pos="2357280"/>
                <a:tab algn="l" pos="2694240"/>
                <a:tab algn="l" pos="3031200"/>
                <a:tab algn="l" pos="3368160"/>
                <a:tab algn="l" pos="3705120"/>
                <a:tab algn="l" pos="4042080"/>
                <a:tab algn="l" pos="4379040"/>
                <a:tab algn="l" pos="4716000"/>
                <a:tab algn="l" pos="5052960"/>
                <a:tab algn="l" pos="5389920"/>
                <a:tab algn="l" pos="5726880"/>
                <a:tab algn="l" pos="6063840"/>
                <a:tab algn="l" pos="6400800"/>
                <a:tab algn="l" pos="6737760"/>
              </a:tabLst>
            </a:pPr>
            <a:r>
              <a:rPr b="0" lang="en-GB" sz="4100" spc="-1" strike="noStrike">
                <a:solidFill>
                  <a:srgbClr val="000080"/>
                </a:solidFill>
                <a:latin typeface="Times New Roman"/>
                <a:ea typeface="Arial Unicode MS"/>
              </a:rPr>
              <a:t>Bayesian age-depth model techniques</a:t>
            </a:r>
            <a:endParaRPr b="0" lang="en-GB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CustomShape 2_14"/>
          <p:cNvSpPr/>
          <p:nvPr/>
        </p:nvSpPr>
        <p:spPr>
          <a:xfrm>
            <a:off x="1638000" y="1703520"/>
            <a:ext cx="6799680" cy="254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 anchor="t">
            <a:noAutofit/>
          </a:bodyPr>
          <a:p>
            <a:pPr marL="318960" indent="-239400">
              <a:lnSpc>
                <a:spcPct val="93000"/>
              </a:lnSpc>
              <a:spcAft>
                <a:spcPts val="1426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318960"/>
                <a:tab algn="l" pos="398520"/>
                <a:tab algn="l" pos="735120"/>
                <a:tab algn="l" pos="1071720"/>
                <a:tab algn="l" pos="1407960"/>
                <a:tab algn="l" pos="1746360"/>
                <a:tab algn="l" pos="2082960"/>
                <a:tab algn="l" pos="2419200"/>
                <a:tab algn="l" pos="2755800"/>
                <a:tab algn="l" pos="3094200"/>
                <a:tab algn="l" pos="3430440"/>
                <a:tab algn="l" pos="3767040"/>
                <a:tab algn="l" pos="4103640"/>
                <a:tab algn="l" pos="4441680"/>
                <a:tab algn="l" pos="4778280"/>
                <a:tab algn="l" pos="5114880"/>
                <a:tab algn="l" pos="5451480"/>
                <a:tab algn="l" pos="5789520"/>
                <a:tab algn="l" pos="6126120"/>
                <a:tab algn="l" pos="6462720"/>
                <a:tab algn="l" pos="679932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OxCal</a:t>
            </a:r>
            <a:r>
              <a:rPr b="0" lang="en-GB" sz="3200" spc="-1" strike="noStrike">
                <a:solidFill>
                  <a:srgbClr val="999999"/>
                </a:solidFill>
                <a:latin typeface="Times New Roman"/>
                <a:ea typeface="Arial Unicode MS"/>
              </a:rPr>
              <a:t>, Bchron, Bpeat, Bacon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Picture 3_13" descr=""/>
          <p:cNvPicPr/>
          <p:nvPr/>
        </p:nvPicPr>
        <p:blipFill>
          <a:blip r:embed="rId1"/>
          <a:stretch/>
        </p:blipFill>
        <p:spPr>
          <a:xfrm>
            <a:off x="1501560" y="2227680"/>
            <a:ext cx="3940560" cy="2529000"/>
          </a:xfrm>
          <a:prstGeom prst="rect">
            <a:avLst/>
          </a:prstGeom>
          <a:ln w="0">
            <a:noFill/>
          </a:ln>
        </p:spPr>
      </p:pic>
      <p:sp>
        <p:nvSpPr>
          <p:cNvPr id="281" name="CustomShape 3_5"/>
          <p:cNvSpPr/>
          <p:nvPr/>
        </p:nvSpPr>
        <p:spPr>
          <a:xfrm>
            <a:off x="5855760" y="3850560"/>
            <a:ext cx="42379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Accumulation modelled as increments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k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-value dictates degree of flexibility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k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 can be set fixed or adapting to data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Interpolation between dates or every cm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2" name="Picture 5_1" descr=""/>
          <p:cNvPicPr/>
          <p:nvPr/>
        </p:nvPicPr>
        <p:blipFill>
          <a:blip r:embed="rId2"/>
          <a:stretch/>
        </p:blipFill>
        <p:spPr>
          <a:xfrm>
            <a:off x="6047640" y="2620440"/>
            <a:ext cx="2526120" cy="122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_47"/>
          <p:cNvSpPr/>
          <p:nvPr/>
        </p:nvSpPr>
        <p:spPr>
          <a:xfrm>
            <a:off x="502920" y="252360"/>
            <a:ext cx="9061560" cy="93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</a:pPr>
            <a:r>
              <a:rPr b="0" lang="en-GB" sz="4100" spc="-1" strike="noStrike">
                <a:solidFill>
                  <a:srgbClr val="000080"/>
                </a:solidFill>
                <a:latin typeface="Times New Roman"/>
                <a:ea typeface="Arial Unicode MS"/>
              </a:rPr>
              <a:t>Torres-Rodriguez et al. 2018 </a:t>
            </a:r>
            <a:r>
              <a:rPr b="0" i="1" lang="en-GB" sz="4100" spc="-1" strike="noStrike">
                <a:solidFill>
                  <a:srgbClr val="000080"/>
                </a:solidFill>
                <a:latin typeface="Times New Roman"/>
                <a:ea typeface="Arial Unicode MS"/>
              </a:rPr>
              <a:t>JQS</a:t>
            </a:r>
            <a:endParaRPr b="0" lang="en-GB" sz="4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4" name="Content Placeholder 8_1" descr=""/>
          <p:cNvPicPr/>
          <p:nvPr/>
        </p:nvPicPr>
        <p:blipFill>
          <a:blip r:embed="rId1"/>
          <a:stretch/>
        </p:blipFill>
        <p:spPr>
          <a:xfrm>
            <a:off x="2951640" y="1085400"/>
            <a:ext cx="3757680" cy="4188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_48"/>
          <p:cNvSpPr/>
          <p:nvPr/>
        </p:nvSpPr>
        <p:spPr>
          <a:xfrm>
            <a:off x="1638000" y="897840"/>
            <a:ext cx="679968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29160" bIns="37800" anchor="ctr">
            <a:normAutofit fontScale="74000"/>
          </a:bodyPr>
          <a:p>
            <a:pPr algn="ctr">
              <a:lnSpc>
                <a:spcPct val="93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400"/>
                <a:tab algn="l" pos="1683360"/>
                <a:tab algn="l" pos="2020320"/>
                <a:tab algn="l" pos="2357280"/>
                <a:tab algn="l" pos="2694240"/>
                <a:tab algn="l" pos="3031200"/>
                <a:tab algn="l" pos="3368160"/>
                <a:tab algn="l" pos="3705120"/>
                <a:tab algn="l" pos="4042080"/>
                <a:tab algn="l" pos="4379040"/>
                <a:tab algn="l" pos="4716000"/>
                <a:tab algn="l" pos="5052960"/>
                <a:tab algn="l" pos="5389920"/>
                <a:tab algn="l" pos="5726880"/>
                <a:tab algn="l" pos="6063840"/>
                <a:tab algn="l" pos="6400800"/>
                <a:tab algn="l" pos="6737760"/>
              </a:tabLst>
            </a:pPr>
            <a:r>
              <a:rPr b="0" lang="en-GB" sz="4100" spc="-1" strike="noStrike">
                <a:solidFill>
                  <a:srgbClr val="000080"/>
                </a:solidFill>
                <a:latin typeface="Times New Roman"/>
                <a:ea typeface="Arial Unicode MS"/>
              </a:rPr>
              <a:t>Bayesian age-depth model techniques</a:t>
            </a:r>
            <a:endParaRPr b="0" lang="en-GB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CustomShape 2_17"/>
          <p:cNvSpPr/>
          <p:nvPr/>
        </p:nvSpPr>
        <p:spPr>
          <a:xfrm>
            <a:off x="1638000" y="1703520"/>
            <a:ext cx="6799680" cy="254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 anchor="t">
            <a:noAutofit/>
          </a:bodyPr>
          <a:p>
            <a:pPr marL="320400" indent="-239760">
              <a:lnSpc>
                <a:spcPct val="93000"/>
              </a:lnSpc>
              <a:spcAft>
                <a:spcPts val="1426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320400"/>
                <a:tab algn="l" pos="398880"/>
                <a:tab algn="l" pos="735840"/>
                <a:tab algn="l" pos="1072800"/>
                <a:tab algn="l" pos="1409760"/>
                <a:tab algn="l" pos="1746720"/>
                <a:tab algn="l" pos="2083680"/>
                <a:tab algn="l" pos="2420640"/>
                <a:tab algn="l" pos="2757600"/>
                <a:tab algn="l" pos="3094560"/>
                <a:tab algn="l" pos="3431160"/>
                <a:tab algn="l" pos="3768120"/>
                <a:tab algn="l" pos="4105080"/>
                <a:tab algn="l" pos="4442040"/>
                <a:tab algn="l" pos="4779000"/>
                <a:tab algn="l" pos="5115960"/>
                <a:tab algn="l" pos="5452920"/>
                <a:tab algn="l" pos="5789880"/>
                <a:tab algn="l" pos="6126840"/>
                <a:tab algn="l" pos="6463800"/>
                <a:tab algn="l" pos="6800760"/>
              </a:tabLst>
            </a:pPr>
            <a:r>
              <a:rPr b="0" lang="en-GB" sz="3200" spc="-1" strike="noStrike">
                <a:solidFill>
                  <a:srgbClr val="999999"/>
                </a:solidFill>
                <a:latin typeface="Times New Roman"/>
                <a:ea typeface="Arial Unicode MS"/>
              </a:rPr>
              <a:t>OxCal, </a:t>
            </a:r>
            <a:r>
              <a:rPr b="0" lang="en-GB" sz="3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Bchron</a:t>
            </a:r>
            <a:r>
              <a:rPr b="0" lang="en-GB" sz="3200" spc="-1" strike="noStrike">
                <a:solidFill>
                  <a:srgbClr val="999999"/>
                </a:solidFill>
                <a:latin typeface="Times New Roman"/>
                <a:ea typeface="Arial Unicode MS"/>
              </a:rPr>
              <a:t>, Bpeat, </a:t>
            </a:r>
            <a:r>
              <a:rPr b="0" lang="en-GB" sz="3200" spc="-1" strike="noStrike">
                <a:solidFill>
                  <a:srgbClr val="808080"/>
                </a:solidFill>
                <a:latin typeface="Times New Roman"/>
                <a:ea typeface="Arial Unicode MS"/>
              </a:rPr>
              <a:t>Bacon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7" name="Picture 3_12" descr=""/>
          <p:cNvPicPr/>
          <p:nvPr/>
        </p:nvPicPr>
        <p:blipFill>
          <a:blip r:embed="rId1"/>
          <a:stretch/>
        </p:blipFill>
        <p:spPr>
          <a:xfrm>
            <a:off x="1501560" y="2227680"/>
            <a:ext cx="3940560" cy="252900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4_1" descr=""/>
          <p:cNvPicPr/>
          <p:nvPr/>
        </p:nvPicPr>
        <p:blipFill>
          <a:blip r:embed="rId2"/>
          <a:stretch/>
        </p:blipFill>
        <p:spPr>
          <a:xfrm>
            <a:off x="6192000" y="2585880"/>
            <a:ext cx="2245320" cy="1262160"/>
          </a:xfrm>
          <a:prstGeom prst="rect">
            <a:avLst/>
          </a:prstGeom>
          <a:ln w="0">
            <a:noFill/>
          </a:ln>
        </p:spPr>
      </p:pic>
      <p:sp>
        <p:nvSpPr>
          <p:cNvPr id="289" name="CustomShape 3_4"/>
          <p:cNvSpPr/>
          <p:nvPr/>
        </p:nvSpPr>
        <p:spPr>
          <a:xfrm>
            <a:off x="6067440" y="3850560"/>
            <a:ext cx="34257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Gamma jumps in depth and age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No adaptable settings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_13" descr=""/>
          <p:cNvPicPr/>
          <p:nvPr/>
        </p:nvPicPr>
        <p:blipFill>
          <a:blip r:embed="rId1"/>
          <a:stretch/>
        </p:blipFill>
        <p:spPr>
          <a:xfrm>
            <a:off x="1671480" y="1716840"/>
            <a:ext cx="3291480" cy="2377080"/>
          </a:xfrm>
          <a:prstGeom prst="rect">
            <a:avLst/>
          </a:prstGeom>
          <a:ln w="0">
            <a:noFill/>
          </a:ln>
        </p:spPr>
      </p:pic>
      <p:sp>
        <p:nvSpPr>
          <p:cNvPr id="171" name="Text Box 3_7"/>
          <p:cNvSpPr/>
          <p:nvPr/>
        </p:nvSpPr>
        <p:spPr>
          <a:xfrm>
            <a:off x="1671480" y="4405680"/>
            <a:ext cx="667764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42840" bIns="33840" anchor="t">
            <a:noAutofit/>
          </a:bodyPr>
          <a:p>
            <a:pPr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b="0" i="1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b="0" lang="en-GB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Oval 5_4"/>
          <p:cNvSpPr/>
          <p:nvPr/>
        </p:nvSpPr>
        <p:spPr>
          <a:xfrm>
            <a:off x="2862360" y="2832840"/>
            <a:ext cx="410400" cy="15228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3" name="Oval 6_4"/>
          <p:cNvSpPr/>
          <p:nvPr/>
        </p:nvSpPr>
        <p:spPr>
          <a:xfrm>
            <a:off x="4313160" y="3678120"/>
            <a:ext cx="408600" cy="1512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4" name="Oval 7_4"/>
          <p:cNvSpPr/>
          <p:nvPr/>
        </p:nvSpPr>
        <p:spPr>
          <a:xfrm>
            <a:off x="2152800" y="2239920"/>
            <a:ext cx="410400" cy="15228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5" name="Oval 8_2"/>
          <p:cNvSpPr/>
          <p:nvPr/>
        </p:nvSpPr>
        <p:spPr>
          <a:xfrm>
            <a:off x="3603600" y="3288600"/>
            <a:ext cx="410400" cy="1512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6" name="Rectangle 551"/>
          <p:cNvSpPr/>
          <p:nvPr/>
        </p:nvSpPr>
        <p:spPr>
          <a:xfrm>
            <a:off x="503640" y="225720"/>
            <a:ext cx="90680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_50"/>
          <p:cNvSpPr/>
          <p:nvPr/>
        </p:nvSpPr>
        <p:spPr>
          <a:xfrm>
            <a:off x="1638000" y="897840"/>
            <a:ext cx="679968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29160" bIns="37800" anchor="ctr">
            <a:normAutofit fontScale="74000"/>
          </a:bodyPr>
          <a:p>
            <a:pPr algn="ctr">
              <a:lnSpc>
                <a:spcPct val="93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400"/>
                <a:tab algn="l" pos="1683360"/>
                <a:tab algn="l" pos="2020320"/>
                <a:tab algn="l" pos="2357280"/>
                <a:tab algn="l" pos="2694240"/>
                <a:tab algn="l" pos="3031200"/>
                <a:tab algn="l" pos="3368160"/>
                <a:tab algn="l" pos="3705120"/>
                <a:tab algn="l" pos="4042080"/>
                <a:tab algn="l" pos="4379040"/>
                <a:tab algn="l" pos="4716000"/>
                <a:tab algn="l" pos="5052960"/>
                <a:tab algn="l" pos="5389920"/>
                <a:tab algn="l" pos="5726880"/>
                <a:tab algn="l" pos="6063840"/>
                <a:tab algn="l" pos="6400800"/>
                <a:tab algn="l" pos="6737760"/>
              </a:tabLst>
            </a:pPr>
            <a:r>
              <a:rPr b="0" lang="en-GB" sz="4100" spc="-1" strike="noStrike">
                <a:solidFill>
                  <a:srgbClr val="000080"/>
                </a:solidFill>
                <a:latin typeface="Times New Roman"/>
                <a:ea typeface="Arial Unicode MS"/>
              </a:rPr>
              <a:t>Bayesian age-depth model techniques</a:t>
            </a:r>
            <a:endParaRPr b="0" lang="en-GB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CustomShape 2_16"/>
          <p:cNvSpPr/>
          <p:nvPr/>
        </p:nvSpPr>
        <p:spPr>
          <a:xfrm>
            <a:off x="1638000" y="1703520"/>
            <a:ext cx="6799680" cy="254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 anchor="t">
            <a:noAutofit/>
          </a:bodyPr>
          <a:p>
            <a:pPr marL="320400" indent="-239760">
              <a:lnSpc>
                <a:spcPct val="93000"/>
              </a:lnSpc>
              <a:spcAft>
                <a:spcPts val="1426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320400"/>
                <a:tab algn="l" pos="398880"/>
                <a:tab algn="l" pos="735840"/>
                <a:tab algn="l" pos="1072800"/>
                <a:tab algn="l" pos="1409760"/>
                <a:tab algn="l" pos="1746720"/>
                <a:tab algn="l" pos="2083680"/>
                <a:tab algn="l" pos="2420640"/>
                <a:tab algn="l" pos="2757600"/>
                <a:tab algn="l" pos="3094560"/>
                <a:tab algn="l" pos="3431160"/>
                <a:tab algn="l" pos="3768120"/>
                <a:tab algn="l" pos="4105080"/>
                <a:tab algn="l" pos="4442040"/>
                <a:tab algn="l" pos="4779000"/>
                <a:tab algn="l" pos="5115960"/>
                <a:tab algn="l" pos="5452920"/>
                <a:tab algn="l" pos="5789880"/>
                <a:tab algn="l" pos="6126840"/>
                <a:tab algn="l" pos="6463800"/>
                <a:tab algn="l" pos="6800760"/>
              </a:tabLst>
            </a:pPr>
            <a:r>
              <a:rPr b="0" lang="en-GB" sz="3200" spc="-1" strike="noStrike">
                <a:solidFill>
                  <a:srgbClr val="999999"/>
                </a:solidFill>
                <a:latin typeface="Times New Roman"/>
                <a:ea typeface="Arial Unicode MS"/>
              </a:rPr>
              <a:t>OxCal, </a:t>
            </a:r>
            <a:r>
              <a:rPr b="0" lang="en-GB" sz="3200" spc="-1" strike="noStrike">
                <a:solidFill>
                  <a:srgbClr val="a6a6a6"/>
                </a:solidFill>
                <a:latin typeface="Times New Roman"/>
                <a:ea typeface="Arial Unicode MS"/>
              </a:rPr>
              <a:t>Bchron</a:t>
            </a:r>
            <a:r>
              <a:rPr b="0" lang="en-GB" sz="3200" spc="-1" strike="noStrike">
                <a:solidFill>
                  <a:srgbClr val="999999"/>
                </a:solidFill>
                <a:latin typeface="Times New Roman"/>
                <a:ea typeface="Arial Unicode MS"/>
              </a:rPr>
              <a:t>, Bpeat, </a:t>
            </a:r>
            <a:r>
              <a:rPr b="0" lang="en-GB" sz="3200" spc="-1" strike="noStrike">
                <a:solidFill>
                  <a:srgbClr val="595959"/>
                </a:solidFill>
                <a:latin typeface="Times New Roman"/>
                <a:ea typeface="Arial Unicode MS"/>
              </a:rPr>
              <a:t>Bacon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Picture 3_15" descr=""/>
          <p:cNvPicPr/>
          <p:nvPr/>
        </p:nvPicPr>
        <p:blipFill>
          <a:blip r:embed="rId1"/>
          <a:stretch/>
        </p:blipFill>
        <p:spPr>
          <a:xfrm>
            <a:off x="6729120" y="3960000"/>
            <a:ext cx="3112920" cy="1684080"/>
          </a:xfrm>
          <a:prstGeom prst="rect">
            <a:avLst/>
          </a:prstGeom>
          <a:ln w="0">
            <a:noFill/>
          </a:ln>
        </p:spPr>
      </p:pic>
      <p:sp>
        <p:nvSpPr>
          <p:cNvPr id="293" name="CustomShape 3_7"/>
          <p:cNvSpPr/>
          <p:nvPr/>
        </p:nvSpPr>
        <p:spPr>
          <a:xfrm>
            <a:off x="4555080" y="3045600"/>
            <a:ext cx="30200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chemeClr val="accent3">
                    <a:lumMod val="50000"/>
                  </a:schemeClr>
                </a:solidFill>
                <a:latin typeface="Arial"/>
                <a:ea typeface="Arial Unicode MS"/>
              </a:rPr>
              <a:t>Adaptable priors: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chemeClr val="accent3">
                    <a:lumMod val="50000"/>
                  </a:schemeClr>
                </a:solidFill>
                <a:latin typeface="Arial"/>
                <a:ea typeface="Arial Unicode MS"/>
              </a:rPr>
              <a:t>Accumulation rate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chemeClr val="accent3">
                    <a:lumMod val="50000"/>
                  </a:schemeClr>
                </a:solidFill>
                <a:latin typeface="Arial"/>
                <a:ea typeface="Arial Unicode MS"/>
              </a:rPr>
              <a:t>Accumulation rate variability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chemeClr val="accent3">
                    <a:lumMod val="50000"/>
                  </a:schemeClr>
                </a:solidFill>
                <a:latin typeface="Arial"/>
                <a:ea typeface="Arial Unicode MS"/>
              </a:rPr>
              <a:t>Hiatus length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CustomShape 4_1"/>
          <p:cNvSpPr/>
          <p:nvPr/>
        </p:nvSpPr>
        <p:spPr>
          <a:xfrm>
            <a:off x="7020000" y="1679760"/>
            <a:ext cx="2773080" cy="15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i="1" lang="en-GB" sz="1400" spc="-1" strike="noStrike">
                <a:solidFill>
                  <a:srgbClr val="000000"/>
                </a:solidFill>
                <a:latin typeface="Arial"/>
                <a:ea typeface="Arial Unicode MS"/>
              </a:rPr>
              <a:t>If you will begin with certainties, you shall end in doubts, 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i="1" lang="en-GB" sz="1400" spc="-1" strike="noStrike">
                <a:solidFill>
                  <a:srgbClr val="000000"/>
                </a:solidFill>
                <a:latin typeface="Arial"/>
                <a:ea typeface="Arial Unicode MS"/>
              </a:rPr>
              <a:t>but if you will content to begin with doubts, 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i="1" lang="en-GB" sz="1400" spc="-1" strike="noStrike">
                <a:solidFill>
                  <a:srgbClr val="000000"/>
                </a:solidFill>
                <a:latin typeface="Arial"/>
                <a:ea typeface="Arial Unicode MS"/>
              </a:rPr>
              <a:t>you shall end in certainties.</a:t>
            </a:r>
            <a:br>
              <a:rPr sz="1400"/>
            </a:b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 Unicode MS"/>
              </a:rPr>
              <a:t>After Francis Bacon (AD 1561 - 1626)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Picture 1" descr=""/>
          <p:cNvPicPr/>
          <p:nvPr/>
        </p:nvPicPr>
        <p:blipFill>
          <a:blip r:embed="rId2"/>
          <a:stretch/>
        </p:blipFill>
        <p:spPr>
          <a:xfrm>
            <a:off x="956880" y="2177640"/>
            <a:ext cx="3477240" cy="3466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2" descr=""/>
          <p:cNvPicPr/>
          <p:nvPr/>
        </p:nvPicPr>
        <p:blipFill>
          <a:blip r:embed="rId1"/>
          <a:stretch/>
        </p:blipFill>
        <p:spPr>
          <a:xfrm>
            <a:off x="1644480" y="1071000"/>
            <a:ext cx="6851880" cy="3496320"/>
          </a:xfrm>
          <a:prstGeom prst="rect">
            <a:avLst/>
          </a:prstGeom>
          <a:ln w="0">
            <a:noFill/>
          </a:ln>
        </p:spPr>
      </p:pic>
      <p:sp>
        <p:nvSpPr>
          <p:cNvPr id="297" name="CustomShape 1"/>
          <p:cNvSpPr/>
          <p:nvPr/>
        </p:nvSpPr>
        <p:spPr>
          <a:xfrm>
            <a:off x="1637640" y="226080"/>
            <a:ext cx="680364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t">
            <a:noAutofit/>
          </a:bodyPr>
          <a:p>
            <a:pPr algn="ctr">
              <a:lnSpc>
                <a:spcPct val="90000"/>
              </a:lnSpc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DejaVu Sans"/>
              </a:rPr>
              <a:t>Meta-analysis of existing cores</a:t>
            </a:r>
            <a:endParaRPr b="0" lang="en-GB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1369080" y="5306040"/>
            <a:ext cx="195444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7680" rIns="67680" tIns="33840" bIns="33840" anchor="t">
            <a:spAutoFit/>
          </a:bodyPr>
          <a:p>
            <a:pPr>
              <a:lnSpc>
                <a:spcPct val="100000"/>
              </a:lnSpc>
            </a:pPr>
            <a:r>
              <a:rPr b="0" lang="en-US" sz="1350" spc="-1" strike="noStrike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b="0" i="1" lang="en-US" sz="1350" spc="-1" strike="noStrike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b="0" lang="en-GB" sz="13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7" descr=""/>
          <p:cNvPicPr/>
          <p:nvPr/>
        </p:nvPicPr>
        <p:blipFill>
          <a:blip r:embed="rId1"/>
          <a:stretch/>
        </p:blipFill>
        <p:spPr>
          <a:xfrm>
            <a:off x="4392720" y="123120"/>
            <a:ext cx="3638160" cy="5546520"/>
          </a:xfrm>
          <a:prstGeom prst="rect">
            <a:avLst/>
          </a:prstGeom>
          <a:ln w="0">
            <a:noFill/>
          </a:ln>
        </p:spPr>
      </p:pic>
      <p:sp>
        <p:nvSpPr>
          <p:cNvPr id="300" name="CustomShape 1"/>
          <p:cNvSpPr/>
          <p:nvPr/>
        </p:nvSpPr>
        <p:spPr>
          <a:xfrm>
            <a:off x="1369080" y="5306040"/>
            <a:ext cx="195444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7680" rIns="67680" tIns="33840" bIns="33840" anchor="t">
            <a:spAutoFit/>
          </a:bodyPr>
          <a:p>
            <a:pPr>
              <a:lnSpc>
                <a:spcPct val="100000"/>
              </a:lnSpc>
            </a:pPr>
            <a:r>
              <a:rPr b="0" lang="en-US" sz="1350" spc="-1" strike="noStrike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b="0" i="1" lang="en-US" sz="1350" spc="-1" strike="noStrike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b="0" lang="en-GB" sz="13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2545560" y="1701000"/>
            <a:ext cx="2380680" cy="269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6880" rIns="56880" tIns="28440" bIns="28440" anchor="t">
            <a:noAutofit/>
          </a:bodyPr>
          <a:p>
            <a:pPr>
              <a:lnSpc>
                <a:spcPct val="100000"/>
              </a:lnSpc>
            </a:pPr>
            <a:endParaRPr b="0" lang="en-GB" sz="13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2394000" y="4290840"/>
            <a:ext cx="1973520" cy="22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5800" rIns="55800" tIns="27720" bIns="27720" anchor="t">
            <a:noAutofit/>
          </a:bodyPr>
          <a:p>
            <a:pPr>
              <a:lnSpc>
                <a:spcPct val="100000"/>
              </a:lnSpc>
            </a:pPr>
            <a:r>
              <a:rPr b="0" lang="en-GB" sz="1120" spc="-1" strike="noStrike">
                <a:solidFill>
                  <a:srgbClr val="000000"/>
                </a:solidFill>
                <a:latin typeface="News Gothic MT"/>
                <a:ea typeface="DejaVu Sans"/>
              </a:rPr>
              <a:t>Linear interpolation</a:t>
            </a:r>
            <a:endParaRPr b="0" lang="en-GB" sz="112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3" name="Picture 2" descr="linint.gif"/>
          <p:cNvPicPr/>
          <p:nvPr/>
        </p:nvPicPr>
        <p:blipFill>
          <a:blip r:embed="rId1"/>
          <a:stretch/>
        </p:blipFill>
        <p:spPr>
          <a:xfrm>
            <a:off x="1247040" y="306360"/>
            <a:ext cx="5564520" cy="3709440"/>
          </a:xfrm>
          <a:prstGeom prst="rect">
            <a:avLst/>
          </a:prstGeom>
          <a:ln w="0">
            <a:noFill/>
          </a:ln>
        </p:spPr>
      </p:pic>
      <p:sp>
        <p:nvSpPr>
          <p:cNvPr id="304" name="CustomShape 3"/>
          <p:cNvSpPr/>
          <p:nvPr/>
        </p:nvSpPr>
        <p:spPr>
          <a:xfrm>
            <a:off x="1393200" y="5306040"/>
            <a:ext cx="195444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7680" rIns="67680" tIns="33840" bIns="33840" anchor="t">
            <a:spAutoFit/>
          </a:bodyPr>
          <a:p>
            <a:pPr>
              <a:lnSpc>
                <a:spcPct val="100000"/>
              </a:lnSpc>
            </a:pPr>
            <a:r>
              <a:rPr b="0" lang="en-US" sz="1350" spc="-1" strike="noStrike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b="0" i="1" lang="en-US" sz="1350" spc="-1" strike="noStrike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b="0" lang="en-GB" sz="13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2394000" y="4290840"/>
            <a:ext cx="1973520" cy="22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5800" rIns="55800" tIns="27720" bIns="27720" anchor="t">
            <a:noAutofit/>
          </a:bodyPr>
          <a:p>
            <a:pPr>
              <a:lnSpc>
                <a:spcPct val="100000"/>
              </a:lnSpc>
            </a:pPr>
            <a:r>
              <a:rPr b="0" lang="en-GB" sz="1120" spc="-1" strike="noStrike">
                <a:solidFill>
                  <a:srgbClr val="000000"/>
                </a:solidFill>
                <a:latin typeface="News Gothic MT"/>
                <a:ea typeface="DejaVu Sans"/>
              </a:rPr>
              <a:t>Bayesian: </a:t>
            </a:r>
            <a:r>
              <a:rPr b="0" i="1" lang="en-GB" sz="1120" spc="-1" strike="noStrike">
                <a:solidFill>
                  <a:srgbClr val="000000"/>
                </a:solidFill>
                <a:latin typeface="News Gothic MT"/>
                <a:ea typeface="DejaVu Sans"/>
              </a:rPr>
              <a:t>Bacon</a:t>
            </a:r>
            <a:endParaRPr b="0" lang="en-GB" sz="112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6" name="Picture 1" descr="Bacon.gif"/>
          <p:cNvPicPr/>
          <p:nvPr/>
        </p:nvPicPr>
        <p:blipFill>
          <a:blip r:embed="rId1"/>
          <a:stretch/>
        </p:blipFill>
        <p:spPr>
          <a:xfrm>
            <a:off x="1259640" y="315000"/>
            <a:ext cx="5551920" cy="3700800"/>
          </a:xfrm>
          <a:prstGeom prst="rect">
            <a:avLst/>
          </a:prstGeom>
          <a:ln w="0">
            <a:noFill/>
          </a:ln>
        </p:spPr>
      </p:pic>
      <p:sp>
        <p:nvSpPr>
          <p:cNvPr id="307" name="CustomShape 2"/>
          <p:cNvSpPr/>
          <p:nvPr/>
        </p:nvSpPr>
        <p:spPr>
          <a:xfrm>
            <a:off x="1369080" y="5306040"/>
            <a:ext cx="195444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7680" rIns="67680" tIns="33840" bIns="33840" anchor="t">
            <a:spAutoFit/>
          </a:bodyPr>
          <a:p>
            <a:pPr>
              <a:lnSpc>
                <a:spcPct val="100000"/>
              </a:lnSpc>
            </a:pPr>
            <a:r>
              <a:rPr b="0" lang="en-US" sz="1350" spc="-1" strike="noStrike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b="0" i="1" lang="en-US" sz="1350" spc="-1" strike="noStrike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b="0" lang="en-GB" sz="13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_40"/>
          <p:cNvSpPr/>
          <p:nvPr/>
        </p:nvSpPr>
        <p:spPr>
          <a:xfrm>
            <a:off x="1637640" y="877680"/>
            <a:ext cx="6800040" cy="70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DejaVu Sans"/>
              </a:rPr>
              <a:t>Classical vs Bayesian </a:t>
            </a:r>
            <a:r>
              <a:rPr b="0" lang="en-GB" sz="2700" spc="-1" strike="noStrike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b="0" i="1" lang="en-GB" sz="2700" spc="-1" strike="noStrike">
                <a:solidFill>
                  <a:srgbClr val="000000"/>
                </a:solidFill>
                <a:latin typeface="Arial"/>
                <a:ea typeface="DejaVu Sans"/>
              </a:rPr>
              <a:t>Bacon</a:t>
            </a:r>
            <a:r>
              <a:rPr b="0" lang="en-GB" sz="2700" spc="-1" strike="noStrike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b="0" i="1" lang="en-GB" sz="2700" spc="-1" strike="noStrike">
                <a:solidFill>
                  <a:srgbClr val="000000"/>
                </a:solidFill>
                <a:latin typeface="Arial"/>
                <a:ea typeface="DejaVu Sans"/>
              </a:rPr>
              <a:t>Bchron</a:t>
            </a:r>
            <a:r>
              <a:rPr b="0" lang="en-GB" sz="2700" spc="-1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b="0" lang="en-GB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CustomShape 2_24"/>
          <p:cNvSpPr/>
          <p:nvPr/>
        </p:nvSpPr>
        <p:spPr>
          <a:xfrm>
            <a:off x="1637640" y="1588320"/>
            <a:ext cx="6800040" cy="263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66000"/>
          </a:bodyPr>
          <a:p>
            <a:pPr marL="158760" indent="-15516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700" spc="-1" strike="noStrike">
                <a:solidFill>
                  <a:srgbClr val="000000"/>
                </a:solidFill>
                <a:latin typeface="Arial"/>
                <a:ea typeface="DejaVu Sans"/>
              </a:rPr>
              <a:t>Classical models</a:t>
            </a:r>
            <a:endParaRPr b="0" lang="en-GB" sz="2700" spc="-1" strike="noStrike">
              <a:solidFill>
                <a:srgbClr val="000000"/>
              </a:solidFill>
              <a:latin typeface="Arial"/>
            </a:endParaRPr>
          </a:p>
          <a:p>
            <a:pPr lvl="1" marL="477360" indent="-1551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Fast and “conveniently” precise even at low dating densities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477360" indent="-1551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But precision illusionary! Large offsets likely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477360" indent="-1551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More dates do not increase precision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477360" indent="-1551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Outliers can be disastrous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477360" indent="-1551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Popular but not well suited to their tasks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158760" indent="-15516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700" spc="-1" strike="noStrike">
                <a:solidFill>
                  <a:srgbClr val="000000"/>
                </a:solidFill>
                <a:latin typeface="Arial"/>
                <a:ea typeface="DejaVu Sans"/>
              </a:rPr>
              <a:t>Bayesian: </a:t>
            </a:r>
            <a:r>
              <a:rPr b="0" i="1" lang="en-GB" sz="2700" spc="-1" strike="noStrike">
                <a:solidFill>
                  <a:srgbClr val="000000"/>
                </a:solidFill>
                <a:latin typeface="Arial"/>
                <a:ea typeface="DejaVu Sans"/>
              </a:rPr>
              <a:t>Bacon/Bchron</a:t>
            </a:r>
            <a:endParaRPr b="0" lang="en-GB" sz="2700" spc="-1" strike="noStrike">
              <a:solidFill>
                <a:srgbClr val="000000"/>
              </a:solidFill>
              <a:latin typeface="Arial"/>
            </a:endParaRPr>
          </a:p>
          <a:p>
            <a:pPr lvl="1" marL="477360" indent="-1551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Slower, and larger uncertainties at low dating densities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477360" indent="-1551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High accuracy, realistic precision estimates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477360" indent="-1551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Each additional date will tell us more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477360" indent="-1551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Handle outliers well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477360" indent="-1551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Outperform classical models at </a:t>
            </a:r>
            <a:r>
              <a:rPr b="1" i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all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tested dating densities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CustomShape 3_6"/>
          <p:cNvSpPr/>
          <p:nvPr/>
        </p:nvSpPr>
        <p:spPr>
          <a:xfrm>
            <a:off x="1706400" y="4688640"/>
            <a:ext cx="195444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7680" rIns="67680" tIns="33840" bIns="33840" anchor="t">
            <a:spAutoFit/>
          </a:bodyPr>
          <a:p>
            <a:pPr>
              <a:lnSpc>
                <a:spcPct val="100000"/>
              </a:lnSpc>
            </a:pPr>
            <a:r>
              <a:rPr b="0" lang="en-US" sz="1350" spc="-1" strike="noStrike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b="0" i="1" lang="en-US" sz="1350" spc="-1" strike="noStrike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b="0" lang="en-GB" sz="13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1" name="Picture 258" descr=""/>
          <p:cNvPicPr/>
          <p:nvPr/>
        </p:nvPicPr>
        <p:blipFill>
          <a:blip r:embed="rId1"/>
          <a:stretch/>
        </p:blipFill>
        <p:spPr>
          <a:xfrm>
            <a:off x="7121520" y="1895760"/>
            <a:ext cx="2633400" cy="2022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174"/>
          <p:cNvSpPr/>
          <p:nvPr/>
        </p:nvSpPr>
        <p:spPr>
          <a:xfrm>
            <a:off x="1286640" y="4705200"/>
            <a:ext cx="751104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t">
            <a:noAutofit/>
          </a:bodyPr>
          <a:p>
            <a:pPr>
              <a:lnSpc>
                <a:spcPct val="100000"/>
              </a:lnSpc>
            </a:pPr>
            <a:r>
              <a:rPr b="0" i="1" lang="en-GB" sz="1200" spc="-1" strike="noStrike">
                <a:solidFill>
                  <a:srgbClr val="000000"/>
                </a:solidFill>
                <a:latin typeface="Arial"/>
                <a:ea typeface="DejaVu Sans"/>
              </a:rPr>
              <a:t>Scholar.google 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DejaVu Sans"/>
              </a:rPr>
              <a:t>citations to calibration/age-modeling (left) and age-depth modeling (right) software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3" name="Picture 1" descr=""/>
          <p:cNvPicPr/>
          <p:nvPr/>
        </p:nvPicPr>
        <p:blipFill>
          <a:blip r:embed="rId1"/>
          <a:stretch/>
        </p:blipFill>
        <p:spPr>
          <a:xfrm>
            <a:off x="1286640" y="503280"/>
            <a:ext cx="6861240" cy="413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Box 2"/>
          <p:cNvSpPr/>
          <p:nvPr/>
        </p:nvSpPr>
        <p:spPr>
          <a:xfrm>
            <a:off x="5493600" y="5301360"/>
            <a:ext cx="5066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https://vimeo.com/548368871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5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3600" y="180000"/>
            <a:ext cx="5219640" cy="52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Box 1_0"/>
          <p:cNvSpPr/>
          <p:nvPr/>
        </p:nvSpPr>
        <p:spPr>
          <a:xfrm>
            <a:off x="208440" y="1179000"/>
            <a:ext cx="3241080" cy="411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Only </a:t>
            </a:r>
            <a:r>
              <a:rPr b="0" lang="en-GB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210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Pb, supported </a:t>
            </a:r>
            <a:r>
              <a:rPr b="0" lang="en-GB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210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Pb  estimated from tail </a:t>
            </a:r>
            <a:r>
              <a:rPr b="0" lang="en-GB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210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Pb measurements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Blue </a:t>
            </a:r>
            <a:r>
              <a:rPr b="0" lang="en-GB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210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Pb: measured in rectangles, modelled in “bluescale”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All parameters involved in producing age-model and modelled </a:t>
            </a:r>
            <a:r>
              <a:rPr b="0" lang="en-GB" sz="2400" spc="-1" strike="noStrike" baseline="33000">
                <a:solidFill>
                  <a:srgbClr val="000000"/>
                </a:solidFill>
                <a:latin typeface="Calibri"/>
                <a:ea typeface="DejaVu Sans"/>
              </a:rPr>
              <a:t>210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Pb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7" name="Picture 2_ 16" descr="A picture containing 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3480120" y="377280"/>
            <a:ext cx="6391440" cy="514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4"/>
          <p:cNvSpPr/>
          <p:nvPr/>
        </p:nvSpPr>
        <p:spPr>
          <a:xfrm>
            <a:off x="503640" y="1326240"/>
            <a:ext cx="3266280" cy="328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GB" sz="32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999280" cy="89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</a:rPr>
              <a:t>NERC SeedCorn project</a:t>
            </a:r>
            <a:endParaRPr b="0" lang="en-GB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0" name="Picture 2" descr=""/>
          <p:cNvPicPr/>
          <p:nvPr/>
        </p:nvPicPr>
        <p:blipFill>
          <a:blip r:embed="rId1"/>
          <a:stretch/>
        </p:blipFill>
        <p:spPr>
          <a:xfrm>
            <a:off x="15840" y="2783520"/>
            <a:ext cx="3266280" cy="28879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3" descr=""/>
          <p:cNvPicPr/>
          <p:nvPr/>
        </p:nvPicPr>
        <p:blipFill>
          <a:blip r:embed="rId2"/>
          <a:stretch/>
        </p:blipFill>
        <p:spPr>
          <a:xfrm>
            <a:off x="3419280" y="2835360"/>
            <a:ext cx="3215880" cy="283464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2" descr="A Straight Banana : r/mildlyinteresting"/>
          <p:cNvPicPr/>
          <p:nvPr/>
        </p:nvPicPr>
        <p:blipFill>
          <a:blip r:embed="rId3"/>
          <a:stretch/>
        </p:blipFill>
        <p:spPr>
          <a:xfrm>
            <a:off x="8733960" y="90360"/>
            <a:ext cx="1235160" cy="123516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6" descr=""/>
          <p:cNvPicPr/>
          <p:nvPr/>
        </p:nvPicPr>
        <p:blipFill>
          <a:blip r:embed="rId4"/>
          <a:stretch/>
        </p:blipFill>
        <p:spPr>
          <a:xfrm>
            <a:off x="6730560" y="2662560"/>
            <a:ext cx="3357000" cy="3007440"/>
          </a:xfrm>
          <a:prstGeom prst="rect">
            <a:avLst/>
          </a:prstGeom>
          <a:ln w="0">
            <a:noFill/>
          </a:ln>
        </p:spPr>
      </p:pic>
      <p:sp>
        <p:nvSpPr>
          <p:cNvPr id="324" name="TextBox 1"/>
          <p:cNvSpPr/>
          <p:nvPr/>
        </p:nvSpPr>
        <p:spPr>
          <a:xfrm>
            <a:off x="7399080" y="4308840"/>
            <a:ext cx="913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crs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TextBox 5"/>
          <p:cNvSpPr/>
          <p:nvPr/>
        </p:nvSpPr>
        <p:spPr>
          <a:xfrm>
            <a:off x="4186440" y="4308840"/>
            <a:ext cx="913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plum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TextBox 9"/>
          <p:cNvSpPr/>
          <p:nvPr/>
        </p:nvSpPr>
        <p:spPr>
          <a:xfrm>
            <a:off x="901800" y="4308840"/>
            <a:ext cx="913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plum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4_4"/>
          <p:cNvSpPr/>
          <p:nvPr/>
        </p:nvSpPr>
        <p:spPr>
          <a:xfrm>
            <a:off x="5116680" y="2038320"/>
            <a:ext cx="3027960" cy="229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17280" bIns="37800" anchor="t">
            <a:normAutofit/>
          </a:bodyPr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000000"/>
                </a:solidFill>
                <a:latin typeface="Arial"/>
                <a:ea typeface="Arial Unicode MS"/>
              </a:rPr>
              <a:t>Which point estimates?</a:t>
            </a:r>
            <a:endParaRPr b="0" lang="en-GB" sz="1950" spc="-1" strike="noStrike">
              <a:solidFill>
                <a:srgbClr val="000000"/>
              </a:solidFill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tabLst>
                <a:tab algn="l" pos="0"/>
              </a:tabLst>
            </a:pPr>
            <a:endParaRPr b="0" lang="en-GB" sz="19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Picture 2_2" descr=""/>
          <p:cNvPicPr/>
          <p:nvPr/>
        </p:nvPicPr>
        <p:blipFill>
          <a:blip r:embed="rId1"/>
          <a:stretch/>
        </p:blipFill>
        <p:spPr>
          <a:xfrm>
            <a:off x="1671480" y="1716840"/>
            <a:ext cx="3291480" cy="2377080"/>
          </a:xfrm>
          <a:prstGeom prst="rect">
            <a:avLst/>
          </a:prstGeom>
          <a:ln w="0">
            <a:noFill/>
          </a:ln>
        </p:spPr>
      </p:pic>
      <p:sp>
        <p:nvSpPr>
          <p:cNvPr id="179" name="Text Box 3_0"/>
          <p:cNvSpPr/>
          <p:nvPr/>
        </p:nvSpPr>
        <p:spPr>
          <a:xfrm>
            <a:off x="1671480" y="4405680"/>
            <a:ext cx="480816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42840" bIns="33840" anchor="t">
            <a:noAutofit/>
          </a:bodyPr>
          <a:p>
            <a:pPr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b="0" i="1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b="0" lang="en-GB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Oval 5_1"/>
          <p:cNvSpPr/>
          <p:nvPr/>
        </p:nvSpPr>
        <p:spPr>
          <a:xfrm>
            <a:off x="2862360" y="2832840"/>
            <a:ext cx="410400" cy="15228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1" name="Oval 6_1"/>
          <p:cNvSpPr/>
          <p:nvPr/>
        </p:nvSpPr>
        <p:spPr>
          <a:xfrm>
            <a:off x="4313160" y="3678120"/>
            <a:ext cx="408600" cy="1512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2" name="Oval 7_1"/>
          <p:cNvSpPr/>
          <p:nvPr/>
        </p:nvSpPr>
        <p:spPr>
          <a:xfrm>
            <a:off x="2152800" y="2239920"/>
            <a:ext cx="410400" cy="15228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3" name="Oval 8_1"/>
          <p:cNvSpPr/>
          <p:nvPr/>
        </p:nvSpPr>
        <p:spPr>
          <a:xfrm>
            <a:off x="3603600" y="3288600"/>
            <a:ext cx="410400" cy="1512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84" name="Picture 9_0" descr=""/>
          <p:cNvPicPr/>
          <p:nvPr/>
        </p:nvPicPr>
        <p:blipFill>
          <a:blip r:embed="rId2"/>
          <a:stretch/>
        </p:blipFill>
        <p:spPr>
          <a:xfrm>
            <a:off x="7501680" y="1261440"/>
            <a:ext cx="2397960" cy="1798200"/>
          </a:xfrm>
          <a:prstGeom prst="rect">
            <a:avLst/>
          </a:prstGeom>
          <a:ln w="0">
            <a:noFill/>
          </a:ln>
        </p:spPr>
      </p:pic>
      <p:sp>
        <p:nvSpPr>
          <p:cNvPr id="185" name="Rectangle 560"/>
          <p:cNvSpPr/>
          <p:nvPr/>
        </p:nvSpPr>
        <p:spPr>
          <a:xfrm>
            <a:off x="503640" y="225720"/>
            <a:ext cx="90680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3"/>
          <a:stretch/>
        </p:blipFill>
        <p:spPr>
          <a:xfrm>
            <a:off x="6561000" y="3239640"/>
            <a:ext cx="3338640" cy="234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angle 2"/>
          <p:cNvSpPr/>
          <p:nvPr/>
        </p:nvSpPr>
        <p:spPr>
          <a:xfrm>
            <a:off x="631800" y="1360080"/>
            <a:ext cx="320760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Calibri"/>
              </a:rPr>
              <a:t>Easy to include other dates such as radiocarbon or historical dates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Calibri"/>
              </a:rPr>
              <a:t>No inbuilt curvature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Calibri"/>
              </a:rPr>
              <a:t>But explicit limits on accumulation rate and variability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8" name="Picture 2_ 17" descr="A picture containing graphical user interface&#10;&#10;Description automatically generated"/>
          <p:cNvPicPr/>
          <p:nvPr/>
        </p:nvPicPr>
        <p:blipFill>
          <a:blip r:embed="rId1"/>
          <a:stretch/>
        </p:blipFill>
        <p:spPr>
          <a:xfrm>
            <a:off x="4023000" y="227160"/>
            <a:ext cx="6053040" cy="525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373" descr=""/>
          <p:cNvPicPr/>
          <p:nvPr/>
        </p:nvPicPr>
        <p:blipFill>
          <a:blip r:embed="rId1"/>
          <a:stretch/>
        </p:blipFill>
        <p:spPr>
          <a:xfrm>
            <a:off x="6120000" y="0"/>
            <a:ext cx="3959280" cy="2969280"/>
          </a:xfrm>
          <a:prstGeom prst="rect">
            <a:avLst/>
          </a:prstGeom>
          <a:ln w="18000">
            <a:solidFill>
              <a:srgbClr val="74b531"/>
            </a:solidFill>
            <a:round/>
          </a:ln>
        </p:spPr>
      </p:pic>
      <p:pic>
        <p:nvPicPr>
          <p:cNvPr id="330" name="Picture 374" descr=""/>
          <p:cNvPicPr/>
          <p:nvPr/>
        </p:nvPicPr>
        <p:blipFill>
          <a:blip r:embed="rId2"/>
          <a:stretch/>
        </p:blipFill>
        <p:spPr>
          <a:xfrm>
            <a:off x="187920" y="0"/>
            <a:ext cx="5643360" cy="5668920"/>
          </a:xfrm>
          <a:prstGeom prst="rect">
            <a:avLst/>
          </a:prstGeom>
          <a:ln w="18000">
            <a:solidFill>
              <a:srgbClr val="74b53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376" descr=""/>
          <p:cNvPicPr/>
          <p:nvPr/>
        </p:nvPicPr>
        <p:blipFill>
          <a:blip r:embed="rId1"/>
          <a:stretch/>
        </p:blipFill>
        <p:spPr>
          <a:xfrm>
            <a:off x="177840" y="2880"/>
            <a:ext cx="5652000" cy="5668920"/>
          </a:xfrm>
          <a:prstGeom prst="rect">
            <a:avLst/>
          </a:prstGeom>
          <a:ln w="18000">
            <a:solidFill>
              <a:srgbClr val="74b53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4_5"/>
          <p:cNvSpPr/>
          <p:nvPr/>
        </p:nvSpPr>
        <p:spPr>
          <a:xfrm>
            <a:off x="5116680" y="2038320"/>
            <a:ext cx="3027960" cy="229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17280" bIns="37800" anchor="t">
            <a:normAutofit/>
          </a:bodyPr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999999"/>
                </a:solidFill>
                <a:latin typeface="arial"/>
                <a:ea typeface="Arial Unicode MS"/>
              </a:rPr>
              <a:t>Which point estimates?</a:t>
            </a:r>
            <a:endParaRPr b="0" lang="en-GB" sz="1950" spc="-1" strike="noStrike">
              <a:solidFill>
                <a:srgbClr val="000000"/>
              </a:solidFill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000000"/>
                </a:solidFill>
                <a:latin typeface="arial"/>
                <a:ea typeface="Arial Unicode MS"/>
              </a:rPr>
              <a:t>Reject dates?</a:t>
            </a:r>
            <a:endParaRPr b="0" lang="en-GB" sz="19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Picture 2_7" descr=""/>
          <p:cNvPicPr/>
          <p:nvPr/>
        </p:nvPicPr>
        <p:blipFill>
          <a:blip r:embed="rId1"/>
          <a:stretch/>
        </p:blipFill>
        <p:spPr>
          <a:xfrm>
            <a:off x="1671480" y="1716840"/>
            <a:ext cx="3291480" cy="2377080"/>
          </a:xfrm>
          <a:prstGeom prst="rect">
            <a:avLst/>
          </a:prstGeom>
          <a:ln w="0">
            <a:noFill/>
          </a:ln>
        </p:spPr>
      </p:pic>
      <p:sp>
        <p:nvSpPr>
          <p:cNvPr id="189" name="Text Box 3_1"/>
          <p:cNvSpPr/>
          <p:nvPr/>
        </p:nvSpPr>
        <p:spPr>
          <a:xfrm>
            <a:off x="1671480" y="4405680"/>
            <a:ext cx="667764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42840" bIns="33840" anchor="t">
            <a:noAutofit/>
          </a:bodyPr>
          <a:p>
            <a:pPr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b="0" i="1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b="0" lang="en-GB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Oval 5_5"/>
          <p:cNvSpPr/>
          <p:nvPr/>
        </p:nvSpPr>
        <p:spPr>
          <a:xfrm>
            <a:off x="3375000" y="2934000"/>
            <a:ext cx="410400" cy="15228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1" name="Oval 6_5"/>
          <p:cNvSpPr/>
          <p:nvPr/>
        </p:nvSpPr>
        <p:spPr>
          <a:xfrm>
            <a:off x="3718080" y="3131640"/>
            <a:ext cx="410400" cy="1512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2" name="Oval 7_5"/>
          <p:cNvSpPr/>
          <p:nvPr/>
        </p:nvSpPr>
        <p:spPr>
          <a:xfrm>
            <a:off x="3875040" y="3308040"/>
            <a:ext cx="408600" cy="15228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3" name="Rectangle 567"/>
          <p:cNvSpPr/>
          <p:nvPr/>
        </p:nvSpPr>
        <p:spPr>
          <a:xfrm>
            <a:off x="503640" y="225720"/>
            <a:ext cx="90680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4_0"/>
          <p:cNvSpPr/>
          <p:nvPr/>
        </p:nvSpPr>
        <p:spPr>
          <a:xfrm>
            <a:off x="5116680" y="2038320"/>
            <a:ext cx="3027960" cy="229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17280" bIns="37800" anchor="t">
            <a:normAutofit/>
          </a:bodyPr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999999"/>
                </a:solidFill>
                <a:latin typeface="Arial"/>
                <a:ea typeface="Arial Unicode MS"/>
              </a:rPr>
              <a:t>Which point estimates?</a:t>
            </a:r>
            <a:endParaRPr b="0" lang="en-GB" sz="1950" spc="-1" strike="noStrike">
              <a:solidFill>
                <a:srgbClr val="000000"/>
              </a:solidFill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999999"/>
                </a:solidFill>
                <a:latin typeface="Arial"/>
                <a:ea typeface="Arial Unicode MS"/>
              </a:rPr>
              <a:t>Reject dates?</a:t>
            </a:r>
            <a:endParaRPr b="0" lang="en-GB" sz="1950" spc="-1" strike="noStrike">
              <a:solidFill>
                <a:srgbClr val="000000"/>
              </a:solidFill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000000"/>
                </a:solidFill>
                <a:latin typeface="Arial"/>
                <a:ea typeface="Arial Unicode MS"/>
              </a:rPr>
              <a:t>How connect points?</a:t>
            </a:r>
            <a:endParaRPr b="0" lang="en-GB" sz="19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Picture 2_8" descr=""/>
          <p:cNvPicPr/>
          <p:nvPr/>
        </p:nvPicPr>
        <p:blipFill>
          <a:blip r:embed="rId1"/>
          <a:stretch/>
        </p:blipFill>
        <p:spPr>
          <a:xfrm>
            <a:off x="1671480" y="1716840"/>
            <a:ext cx="3291480" cy="2377080"/>
          </a:xfrm>
          <a:prstGeom prst="rect">
            <a:avLst/>
          </a:prstGeom>
          <a:ln w="0">
            <a:noFill/>
          </a:ln>
        </p:spPr>
      </p:pic>
      <p:sp>
        <p:nvSpPr>
          <p:cNvPr id="196" name="Text Box 3_2"/>
          <p:cNvSpPr/>
          <p:nvPr/>
        </p:nvSpPr>
        <p:spPr>
          <a:xfrm>
            <a:off x="1671480" y="4405680"/>
            <a:ext cx="667764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42840" bIns="33840" anchor="t">
            <a:noAutofit/>
          </a:bodyPr>
          <a:p>
            <a:pPr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b="0" i="1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b="0" lang="en-GB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Line 5_2"/>
          <p:cNvSpPr/>
          <p:nvPr/>
        </p:nvSpPr>
        <p:spPr>
          <a:xfrm>
            <a:off x="2288880" y="2284920"/>
            <a:ext cx="2330640" cy="1595520"/>
          </a:xfrm>
          <a:prstGeom prst="line">
            <a:avLst/>
          </a:prstGeom>
          <a:ln w="18360">
            <a:solidFill>
              <a:srgbClr val="ff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8" name="Rectangle 572"/>
          <p:cNvSpPr/>
          <p:nvPr/>
        </p:nvSpPr>
        <p:spPr>
          <a:xfrm>
            <a:off x="503640" y="225720"/>
            <a:ext cx="90680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4_1"/>
          <p:cNvSpPr/>
          <p:nvPr/>
        </p:nvSpPr>
        <p:spPr>
          <a:xfrm>
            <a:off x="5116680" y="2038320"/>
            <a:ext cx="3027960" cy="229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17280" bIns="37800" anchor="t">
            <a:normAutofit/>
          </a:bodyPr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999999"/>
                </a:solidFill>
                <a:latin typeface="Arial"/>
                <a:ea typeface="Arial Unicode MS"/>
              </a:rPr>
              <a:t>Which point estimates?</a:t>
            </a:r>
            <a:endParaRPr b="0" lang="en-GB" sz="1950" spc="-1" strike="noStrike">
              <a:solidFill>
                <a:srgbClr val="000000"/>
              </a:solidFill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999999"/>
                </a:solidFill>
                <a:latin typeface="Arial"/>
                <a:ea typeface="Arial Unicode MS"/>
              </a:rPr>
              <a:t>Reject dates?</a:t>
            </a:r>
            <a:endParaRPr b="0" lang="en-GB" sz="1950" spc="-1" strike="noStrike">
              <a:solidFill>
                <a:srgbClr val="000000"/>
              </a:solidFill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999999"/>
                </a:solidFill>
                <a:latin typeface="Arial"/>
                <a:ea typeface="Arial Unicode MS"/>
              </a:rPr>
              <a:t>How connect points?</a:t>
            </a:r>
            <a:endParaRPr b="0" lang="en-GB" sz="1950" spc="-1" strike="noStrike">
              <a:solidFill>
                <a:srgbClr val="000000"/>
              </a:solidFill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000000"/>
                </a:solidFill>
                <a:latin typeface="Arial"/>
                <a:ea typeface="Arial Unicode MS"/>
              </a:rPr>
              <a:t>Uncertainty?</a:t>
            </a:r>
            <a:endParaRPr b="0" lang="en-GB" sz="19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0" name="Picture 2_9" descr=""/>
          <p:cNvPicPr/>
          <p:nvPr/>
        </p:nvPicPr>
        <p:blipFill>
          <a:blip r:embed="rId1"/>
          <a:stretch/>
        </p:blipFill>
        <p:spPr>
          <a:xfrm>
            <a:off x="1671480" y="1716840"/>
            <a:ext cx="3291480" cy="2377080"/>
          </a:xfrm>
          <a:prstGeom prst="rect">
            <a:avLst/>
          </a:prstGeom>
          <a:ln w="0">
            <a:noFill/>
          </a:ln>
        </p:spPr>
      </p:pic>
      <p:sp>
        <p:nvSpPr>
          <p:cNvPr id="201" name="Text Box 3_3"/>
          <p:cNvSpPr/>
          <p:nvPr/>
        </p:nvSpPr>
        <p:spPr>
          <a:xfrm>
            <a:off x="1671480" y="4405680"/>
            <a:ext cx="667764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42840" bIns="33840" anchor="t">
            <a:noAutofit/>
          </a:bodyPr>
          <a:p>
            <a:pPr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b="0" i="1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b="0" lang="en-GB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Oval 5_0"/>
          <p:cNvSpPr/>
          <p:nvPr/>
        </p:nvSpPr>
        <p:spPr>
          <a:xfrm rot="2212200">
            <a:off x="2270160" y="2532240"/>
            <a:ext cx="923400" cy="17244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3" name="Oval 6_0"/>
          <p:cNvSpPr/>
          <p:nvPr/>
        </p:nvSpPr>
        <p:spPr>
          <a:xfrm rot="1932000">
            <a:off x="3859920" y="3424320"/>
            <a:ext cx="726120" cy="31104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4" name="Oval 7_0"/>
          <p:cNvSpPr/>
          <p:nvPr/>
        </p:nvSpPr>
        <p:spPr>
          <a:xfrm rot="1930800">
            <a:off x="3362760" y="3011040"/>
            <a:ext cx="606960" cy="30024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5" name="Rectangle 579"/>
          <p:cNvSpPr/>
          <p:nvPr/>
        </p:nvSpPr>
        <p:spPr>
          <a:xfrm>
            <a:off x="503640" y="225720"/>
            <a:ext cx="90680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_7"/>
          <p:cNvSpPr/>
          <p:nvPr/>
        </p:nvSpPr>
        <p:spPr>
          <a:xfrm>
            <a:off x="2407320" y="1315800"/>
            <a:ext cx="5261400" cy="37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760"/>
                <a:tab algn="l" pos="1683720"/>
                <a:tab algn="l" pos="2020680"/>
                <a:tab algn="l" pos="2357640"/>
                <a:tab algn="l" pos="2694600"/>
                <a:tab algn="l" pos="3031560"/>
                <a:tab algn="l" pos="3368520"/>
                <a:tab algn="l" pos="3705840"/>
                <a:tab algn="l" pos="4042800"/>
                <a:tab algn="l" pos="4379760"/>
                <a:tab algn="l" pos="4716720"/>
                <a:tab algn="l" pos="5053680"/>
                <a:tab algn="l" pos="5390640"/>
                <a:tab algn="l" pos="5727600"/>
                <a:tab algn="l" pos="6064560"/>
                <a:tab algn="l" pos="6401880"/>
                <a:tab algn="l" pos="6738840"/>
              </a:tabLst>
            </a:pPr>
            <a:r>
              <a:rPr b="0" lang="en-GB" sz="247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24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CustomShape 2_0"/>
          <p:cNvSpPr/>
          <p:nvPr/>
        </p:nvSpPr>
        <p:spPr>
          <a:xfrm>
            <a:off x="5242320" y="2075040"/>
            <a:ext cx="2628720" cy="23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02400" indent="-2206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02400" indent="-220680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02400"/>
                <a:tab algn="l" pos="638280"/>
                <a:tab algn="l" pos="975240"/>
                <a:tab algn="l" pos="1312200"/>
                <a:tab algn="l" pos="1649160"/>
                <a:tab algn="l" pos="1986120"/>
                <a:tab algn="l" pos="2323080"/>
                <a:tab algn="l" pos="2660040"/>
                <a:tab algn="l" pos="2997000"/>
                <a:tab algn="l" pos="3333960"/>
                <a:tab algn="l" pos="3671280"/>
                <a:tab algn="l" pos="4008240"/>
                <a:tab algn="l" pos="4345200"/>
                <a:tab algn="l" pos="4682160"/>
                <a:tab algn="l" pos="5019120"/>
                <a:tab algn="l" pos="5356080"/>
                <a:tab algn="l" pos="5693040"/>
                <a:tab algn="l" pos="6030000"/>
                <a:tab algn="l" pos="6367320"/>
                <a:tab algn="l" pos="6704280"/>
                <a:tab algn="l" pos="7041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Picture 130" descr=""/>
          <p:cNvPicPr/>
          <p:nvPr/>
        </p:nvPicPr>
        <p:blipFill>
          <a:blip r:embed="rId1"/>
          <a:stretch/>
        </p:blipFill>
        <p:spPr>
          <a:xfrm>
            <a:off x="1664640" y="1923840"/>
            <a:ext cx="3373200" cy="294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1279</TotalTime>
  <Application>LibreOffice/7.5.3.2$Linux_X86_64 LibreOffice_project/50$Build-2</Application>
  <AppVersion>15.0000</AppVersion>
  <Words>1101</Words>
  <Paragraphs>217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2021-05-12T13:02:32Z</dcterms:created>
  <dc:creator>Maarten Blaauw</dc:creator>
  <dc:description/>
  <dc:language>en-GB</dc:language>
  <cp:lastModifiedBy>Maarten Blaauw</cp:lastModifiedBy>
  <dcterms:modified xsi:type="dcterms:W3CDTF">2023-06-27T14:50:20Z</dcterms:modified>
  <cp:revision>41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5</vt:i4>
  </property>
  <property fmtid="{D5CDD505-2E9C-101B-9397-08002B2CF9AE}" pid="3" name="Notes">
    <vt:i4>20</vt:i4>
  </property>
  <property fmtid="{D5CDD505-2E9C-101B-9397-08002B2CF9AE}" pid="4" name="PresentationFormat">
    <vt:lpwstr>Custom</vt:lpwstr>
  </property>
  <property fmtid="{D5CDD505-2E9C-101B-9397-08002B2CF9AE}" pid="5" name="Slides">
    <vt:i4>50</vt:i4>
  </property>
</Properties>
</file>